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5" r:id="rId3"/>
    <p:sldId id="257" r:id="rId4"/>
    <p:sldId id="272" r:id="rId5"/>
    <p:sldId id="259" r:id="rId6"/>
    <p:sldId id="258" r:id="rId7"/>
    <p:sldId id="268" r:id="rId8"/>
    <p:sldId id="256" r:id="rId9"/>
    <p:sldId id="273" r:id="rId10"/>
    <p:sldId id="270" r:id="rId11"/>
    <p:sldId id="275" r:id="rId12"/>
    <p:sldId id="276" r:id="rId13"/>
    <p:sldId id="278" r:id="rId14"/>
    <p:sldId id="279" r:id="rId15"/>
    <p:sldId id="277" r:id="rId16"/>
    <p:sldId id="280"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8F30C4-2A46-4D55-9589-1FBDDCF3DE56}" v="2" dt="2023-03-01T13:29:34.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2" d="100"/>
          <a:sy n="82" d="100"/>
        </p:scale>
        <p:origin x="4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James" userId="edaac13c0706aeb5" providerId="LiveId" clId="{848F30C4-2A46-4D55-9589-1FBDDCF3DE56}"/>
    <pc:docChg chg="addSld modSld">
      <pc:chgData name="Lauren James" userId="edaac13c0706aeb5" providerId="LiveId" clId="{848F30C4-2A46-4D55-9589-1FBDDCF3DE56}" dt="2023-03-01T13:29:58.842" v="87" actId="14100"/>
      <pc:docMkLst>
        <pc:docMk/>
      </pc:docMkLst>
      <pc:sldChg chg="addSp modSp new mod">
        <pc:chgData name="Lauren James" userId="edaac13c0706aeb5" providerId="LiveId" clId="{848F30C4-2A46-4D55-9589-1FBDDCF3DE56}" dt="2023-03-01T13:29:58.842" v="87" actId="14100"/>
        <pc:sldMkLst>
          <pc:docMk/>
          <pc:sldMk cId="67230092" sldId="281"/>
        </pc:sldMkLst>
        <pc:spChg chg="add mod">
          <ac:chgData name="Lauren James" userId="edaac13c0706aeb5" providerId="LiveId" clId="{848F30C4-2A46-4D55-9589-1FBDDCF3DE56}" dt="2023-03-01T13:29:58.842" v="87" actId="14100"/>
          <ac:spMkLst>
            <pc:docMk/>
            <pc:sldMk cId="67230092" sldId="281"/>
            <ac:spMk id="2" creationId="{DF9D297F-2EFC-BDF4-9D78-B320BF8E890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AAFE-3FE8-4279-221F-5DF66209CB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A1AB3A0-98DA-7687-DBA1-01EEE1320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331C6F-FDD2-DFEC-2908-8E82681EBB59}"/>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6F83BFB1-B72D-7853-E5D4-84EF8929F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1E9D84-6438-C7ED-7612-40C94DB35860}"/>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3512572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D6C25-B339-E81B-1F94-BBA8FFF99E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D3046F-AF6D-84B9-87CF-F6C50627DF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D8A586-1F42-CBE7-1164-848831C52093}"/>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7124E488-4C13-BAA7-B655-C539B5870B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4B9B7B-99C3-1396-97D3-D9335C9F2545}"/>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1762717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F76B-A7A5-E05D-627E-F83B86D2C9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4F39D-EF44-4657-DAA4-5A1D8DC2F7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57273D-978D-3F60-C19B-B796E9880437}"/>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B3DE9E20-45F1-2D21-4565-17986FB7AC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D945D7-EA79-2A11-521C-E8E3E220E745}"/>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4252619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3CE0-F237-EB69-155C-454C3D55DB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59ED7D-E15A-9A51-DD31-E59F524590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911BC81-DED3-A6C7-C9AA-0AA4710527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8C802F-427B-BD5A-E58C-998B1A73B3AD}"/>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6" name="Footer Placeholder 5">
            <a:extLst>
              <a:ext uri="{FF2B5EF4-FFF2-40B4-BE49-F238E27FC236}">
                <a16:creationId xmlns:a16="http://schemas.microsoft.com/office/drawing/2014/main" id="{BFAFD8DE-EA3D-4134-6D1C-2079C319D0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482CF5-7133-0F96-6C94-F86176430414}"/>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421835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8C659-F18D-36E0-1CD1-0421BAC0F27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B0ECB8-CE0A-DE94-7E80-F94222A3BF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96F4B3-AE26-1642-BF99-0B42756BB2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A049DB-AFBE-9C28-9E75-8040DD10A5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F6058A-0471-A985-04EC-518F55A6C3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7C5056F-A7BA-F329-85A4-2DB8504EC249}"/>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8" name="Footer Placeholder 7">
            <a:extLst>
              <a:ext uri="{FF2B5EF4-FFF2-40B4-BE49-F238E27FC236}">
                <a16:creationId xmlns:a16="http://schemas.microsoft.com/office/drawing/2014/main" id="{F6B01FE3-1E7B-3D19-1080-0886C6B101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645B58-A371-00BC-9218-67A94A40BBD1}"/>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146129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2B76-2DD8-C9FD-4AFF-FF89E2E3BAF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503B30E-61BD-0B8F-7E9A-E715900FEE9D}"/>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4" name="Footer Placeholder 3">
            <a:extLst>
              <a:ext uri="{FF2B5EF4-FFF2-40B4-BE49-F238E27FC236}">
                <a16:creationId xmlns:a16="http://schemas.microsoft.com/office/drawing/2014/main" id="{5AB58133-DD43-8C15-593C-292ACB2A42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0BD561-A20E-1F17-82C0-7F12981967E6}"/>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535007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F52586-94C2-6E6D-E6CC-814D120B3E7D}"/>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3" name="Footer Placeholder 2">
            <a:extLst>
              <a:ext uri="{FF2B5EF4-FFF2-40B4-BE49-F238E27FC236}">
                <a16:creationId xmlns:a16="http://schemas.microsoft.com/office/drawing/2014/main" id="{E6E2781A-6276-C4FB-2350-DF039262B4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C7C1BA-5A5F-781A-631B-689024024B24}"/>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3171336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9A8D2-4078-3886-900C-A239B8CE56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9B7759-2B56-6F5E-C7AD-BD4F3E3327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47A1A1-136A-ECD2-443C-8FD7EBA46F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F6B017-3E15-D3DE-52BB-5B6C6CBB2DE8}"/>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6" name="Footer Placeholder 5">
            <a:extLst>
              <a:ext uri="{FF2B5EF4-FFF2-40B4-BE49-F238E27FC236}">
                <a16:creationId xmlns:a16="http://schemas.microsoft.com/office/drawing/2014/main" id="{411BE983-144E-2299-BC32-5559A95BBE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7F5BDD-4D95-CB62-DEBD-69FA9AC10A4E}"/>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79148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6614-945A-F9A1-9209-30414793D1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13F81FD-4F65-467E-A745-2A8702AB4C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0C9373B-028C-271B-FEA0-B7462492E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421B92-5462-BDDE-E92E-8C575F8DF9FA}"/>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6" name="Footer Placeholder 5">
            <a:extLst>
              <a:ext uri="{FF2B5EF4-FFF2-40B4-BE49-F238E27FC236}">
                <a16:creationId xmlns:a16="http://schemas.microsoft.com/office/drawing/2014/main" id="{F54BCC44-EF4B-465C-9736-ED539570D1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526C7-36F6-4A77-C31C-6E7AE6945D33}"/>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388530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E11A4-138D-6BED-18C2-F296B05BD7F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F484D0-C14D-CD4C-3EB6-3A25F123A6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417BDE-33F4-BA66-5190-565B6BBA775A}"/>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9320398D-8493-8E3F-102C-0C86E63ACE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F48095-0758-83F8-6AB9-6624E2B8EFEC}"/>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2097949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BED8C3-1B42-8A6B-B984-8BE82CB982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1CD7AC-B74F-EF6A-576C-499F7B1997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47D826-EA8D-ACD8-9A74-6B330556E962}"/>
              </a:ext>
            </a:extLst>
          </p:cNvPr>
          <p:cNvSpPr>
            <a:spLocks noGrp="1"/>
          </p:cNvSpPr>
          <p:nvPr>
            <p:ph type="dt" sz="half" idx="10"/>
          </p:nvPr>
        </p:nvSpPr>
        <p:spPr/>
        <p:txBody>
          <a:body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A97C2C3A-AAC1-F524-5D1C-DDFE668F77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C5BEAF-6F79-4023-E0E1-F2CC7987EF4A}"/>
              </a:ext>
            </a:extLst>
          </p:cNvPr>
          <p:cNvSpPr>
            <a:spLocks noGrp="1"/>
          </p:cNvSpPr>
          <p:nvPr>
            <p:ph type="sldNum" sz="quarter" idx="12"/>
          </p:nvPr>
        </p:nvSpPr>
        <p:spPr/>
        <p:txBody>
          <a:bodyPr/>
          <a:lstStyle/>
          <a:p>
            <a:fld id="{AC481BFF-35D3-4BD9-A9BF-DC9809F8C115}" type="slidenum">
              <a:rPr lang="en-GB" smtClean="0"/>
              <a:t>‹#›</a:t>
            </a:fld>
            <a:endParaRPr lang="en-GB"/>
          </a:p>
        </p:txBody>
      </p:sp>
    </p:spTree>
    <p:extLst>
      <p:ext uri="{BB962C8B-B14F-4D97-AF65-F5344CB8AC3E}">
        <p14:creationId xmlns:p14="http://schemas.microsoft.com/office/powerpoint/2010/main" val="341762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C06700-CDC5-168E-9244-83B40A5BF7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04982F-7C9D-7A45-FF61-0029BBB31E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5CFF58-8F9A-08DC-1E49-59C241274C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E7DCD-6457-4D56-8B71-CBCB769E1470}" type="datetimeFigureOut">
              <a:rPr lang="en-GB" smtClean="0"/>
              <a:t>01/03/2023</a:t>
            </a:fld>
            <a:endParaRPr lang="en-GB"/>
          </a:p>
        </p:txBody>
      </p:sp>
      <p:sp>
        <p:nvSpPr>
          <p:cNvPr id="5" name="Footer Placeholder 4">
            <a:extLst>
              <a:ext uri="{FF2B5EF4-FFF2-40B4-BE49-F238E27FC236}">
                <a16:creationId xmlns:a16="http://schemas.microsoft.com/office/drawing/2014/main" id="{E5BF4743-6B6F-9B98-973B-5B53B17275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00E6A63-345D-A96B-AF69-4269CA6E6E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481BFF-35D3-4BD9-A9BF-DC9809F8C115}" type="slidenum">
              <a:rPr lang="en-GB" smtClean="0"/>
              <a:t>‹#›</a:t>
            </a:fld>
            <a:endParaRPr lang="en-GB"/>
          </a:p>
        </p:txBody>
      </p:sp>
    </p:spTree>
    <p:extLst>
      <p:ext uri="{BB962C8B-B14F-4D97-AF65-F5344CB8AC3E}">
        <p14:creationId xmlns:p14="http://schemas.microsoft.com/office/powerpoint/2010/main" val="4025560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limate-fiction.org/" TargetMode="External"/><Relationship Id="rId2" Type="http://schemas.openxmlformats.org/officeDocument/2006/relationships/hyperlink" Target="https://www.ciwem.org/news/interview-climate-fiction-writers-league-founder-lauren-james"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petoperator.com/climate-change-could-influence-crop-yields-by-2030/"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ing.com/videos/search?q=speech+from+david+attenborough+at+cop26&amp;&amp;view=detail&amp;mid=5986A992A0FFAD9E0C185986A992A0FFAD9E0C18&amp;&amp;FORM=VRDGAR&amp;ru=%2Fvideos%2Fsearch%3Fq%3Dspeech%2Bfrom%2Bdavid%2Battenborough%2Bat%2Bcop26%26FORM%3DHDRSC4"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JdWQJq2OkJs" TargetMode="External"/><Relationship Id="rId1" Type="http://schemas.openxmlformats.org/officeDocument/2006/relationships/slideLayout" Target="../slideLayouts/slideLayout7.xml"/><Relationship Id="rId4" Type="http://schemas.openxmlformats.org/officeDocument/2006/relationships/hyperlink" Target="https://www.youtube.com/watch?v=uynhvHZUOOo"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limate.nasa.gov/effects/" TargetMode="External"/><Relationship Id="rId2" Type="http://schemas.openxmlformats.org/officeDocument/2006/relationships/hyperlink" Target="https://www.wwf.org.uk/learn/effects-of/climate-change" TargetMode="External"/><Relationship Id="rId1" Type="http://schemas.openxmlformats.org/officeDocument/2006/relationships/slideLayout" Target="../slideLayouts/slideLayout7.xml"/><Relationship Id="rId5" Type="http://schemas.openxmlformats.org/officeDocument/2006/relationships/hyperlink" Target="https://www.youtube.com/watch?v=9ta3nbOfJS8" TargetMode="External"/><Relationship Id="rId4" Type="http://schemas.openxmlformats.org/officeDocument/2006/relationships/hyperlink" Target="https://www.metoffice.gov.uk/weather/climate-change/effects-of-climate-chang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limatefictionwritersleague.files.wordpress.com/2022/07/year-7-green-rising-scheme-of-work-1.docx" TargetMode="External"/><Relationship Id="rId2" Type="http://schemas.openxmlformats.org/officeDocument/2006/relationships/hyperlink" Target="https://climatefictionwritersleague.files.wordpress.com/2022/07/year-7-green-rising-booklet.pdf" TargetMode="External"/><Relationship Id="rId1" Type="http://schemas.openxmlformats.org/officeDocument/2006/relationships/slideLayout" Target="../slideLayouts/slideLayout7.xml"/><Relationship Id="rId6" Type="http://schemas.openxmlformats.org/officeDocument/2006/relationships/hyperlink" Target="https://uquiz.com/quiz/KIuEXC/what-plant-are-you" TargetMode="External"/><Relationship Id="rId5" Type="http://schemas.openxmlformats.org/officeDocument/2006/relationships/hyperlink" Target="https://laurenejames.co.uk/2021/10/18/discussion-guide-for-green-rising/" TargetMode="External"/><Relationship Id="rId4" Type="http://schemas.openxmlformats.org/officeDocument/2006/relationships/hyperlink" Target="https://www.invicta.viat.org.u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greenpeace.org.uk/" TargetMode="External"/><Relationship Id="rId3" Type="http://schemas.openxmlformats.org/officeDocument/2006/relationships/hyperlink" Target="https://www.linkedin.com/company/biohm" TargetMode="External"/><Relationship Id="rId7" Type="http://schemas.openxmlformats.org/officeDocument/2006/relationships/hyperlink" Target="https://fridaysforfuture.org/" TargetMode="External"/><Relationship Id="rId2" Type="http://schemas.openxmlformats.org/officeDocument/2006/relationships/hyperlink" Target="https://time.com/5389782/boyan-slat-plastic-ocean-cleanup/" TargetMode="External"/><Relationship Id="rId1" Type="http://schemas.openxmlformats.org/officeDocument/2006/relationships/slideLayout" Target="../slideLayouts/slideLayout7.xml"/><Relationship Id="rId6" Type="http://schemas.openxmlformats.org/officeDocument/2006/relationships/hyperlink" Target="https://www.imperial.ac.uk/stories/climate-action/" TargetMode="External"/><Relationship Id="rId5" Type="http://schemas.openxmlformats.org/officeDocument/2006/relationships/hyperlink" Target="https://www.biootech.com/" TargetMode="External"/><Relationship Id="rId10" Type="http://schemas.openxmlformats.org/officeDocument/2006/relationships/hyperlink" Target="https://www.amnesty.org.uk/climate-crisis" TargetMode="External"/><Relationship Id="rId4" Type="http://schemas.openxmlformats.org/officeDocument/2006/relationships/hyperlink" Target="https://foodsteps.earth/how-it-works/" TargetMode="External"/><Relationship Id="rId9" Type="http://schemas.openxmlformats.org/officeDocument/2006/relationships/hyperlink" Target="https://friendsoftheearth.uk/"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thesocialreview.co.uk/2020/10/25/books-that-informed-our-politics-the-carbon-diaries/" TargetMode="External"/><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mailto:Cecile.Semple@ardingly.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26" name="Picture 2" descr="Green rising">
            <a:extLst>
              <a:ext uri="{FF2B5EF4-FFF2-40B4-BE49-F238E27FC236}">
                <a16:creationId xmlns:a16="http://schemas.microsoft.com/office/drawing/2014/main" id="{C183D2FA-17A3-E6E8-F5F7-F396A46D4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9807" y="0"/>
            <a:ext cx="4482193"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104C07F-595E-1E4C-5CFA-FEEDA1355E61}"/>
              </a:ext>
            </a:extLst>
          </p:cNvPr>
          <p:cNvSpPr txBox="1"/>
          <p:nvPr/>
        </p:nvSpPr>
        <p:spPr>
          <a:xfrm>
            <a:off x="149525" y="217467"/>
            <a:ext cx="7378460" cy="5324535"/>
          </a:xfrm>
          <a:prstGeom prst="rect">
            <a:avLst/>
          </a:prstGeom>
          <a:noFill/>
        </p:spPr>
        <p:txBody>
          <a:bodyPr wrap="square">
            <a:spAutoFit/>
          </a:bodyPr>
          <a:lstStyle/>
          <a:p>
            <a:pPr algn="ctr"/>
            <a:r>
              <a:rPr lang="en-GB" sz="2000" b="1" i="0" dirty="0">
                <a:solidFill>
                  <a:srgbClr val="C00000"/>
                </a:solidFill>
                <a:effectLst/>
                <a:latin typeface="Calibri" panose="020F0502020204030204" pitchFamily="34" charset="0"/>
              </a:rPr>
              <a:t>Gabrielle</a:t>
            </a:r>
            <a:r>
              <a:rPr lang="en-GB" sz="2000" b="1" i="0" dirty="0">
                <a:solidFill>
                  <a:srgbClr val="002060"/>
                </a:solidFill>
                <a:effectLst/>
                <a:latin typeface="Calibri" panose="020F0502020204030204" pitchFamily="34" charset="0"/>
              </a:rPr>
              <a:t> is a climate-change activist who shoots to fame when she becomes the first teenager to display a supernatural ability to grow plants from her skin. </a:t>
            </a:r>
            <a:r>
              <a:rPr lang="en-GB" sz="2000" b="1" i="0" dirty="0">
                <a:solidFill>
                  <a:srgbClr val="C00000"/>
                </a:solidFill>
                <a:effectLst/>
                <a:latin typeface="Calibri" panose="020F0502020204030204" pitchFamily="34" charset="0"/>
              </a:rPr>
              <a:t>Hester</a:t>
            </a:r>
            <a:r>
              <a:rPr lang="en-GB" sz="2000" b="1" i="0" dirty="0">
                <a:solidFill>
                  <a:srgbClr val="002060"/>
                </a:solidFill>
                <a:effectLst/>
                <a:latin typeface="Calibri" panose="020F0502020204030204" pitchFamily="34" charset="0"/>
              </a:rPr>
              <a:t> is the millionaire daughter of an oil tycoon and the face of the family business. </a:t>
            </a:r>
            <a:r>
              <a:rPr lang="en-GB" sz="2000" b="1" i="0" dirty="0">
                <a:solidFill>
                  <a:srgbClr val="C00000"/>
                </a:solidFill>
                <a:effectLst/>
                <a:latin typeface="Calibri" panose="020F0502020204030204" pitchFamily="34" charset="0"/>
              </a:rPr>
              <a:t>Theo</a:t>
            </a:r>
            <a:r>
              <a:rPr lang="en-GB" sz="2000" b="1" i="0" dirty="0">
                <a:solidFill>
                  <a:srgbClr val="002060"/>
                </a:solidFill>
                <a:effectLst/>
                <a:latin typeface="Calibri" panose="020F0502020204030204" pitchFamily="34" charset="0"/>
              </a:rPr>
              <a:t> comes from a long line of fishermen, but his parents are struggling to make ends meet.</a:t>
            </a:r>
            <a:r>
              <a:rPr lang="en-GB" sz="2000" b="1" i="0" dirty="0">
                <a:solidFill>
                  <a:srgbClr val="002060"/>
                </a:solidFill>
                <a:effectLst/>
                <a:latin typeface="WordVisiCarriageReturn_MSFontService"/>
              </a:rPr>
              <a:t> </a:t>
            </a:r>
            <a:br>
              <a:rPr lang="en-GB" sz="2000" b="1" i="0" dirty="0">
                <a:solidFill>
                  <a:srgbClr val="002060"/>
                </a:solidFill>
                <a:effectLst/>
                <a:latin typeface="WordVisiCarriageReturn_MSFontService"/>
              </a:rPr>
            </a:br>
            <a:r>
              <a:rPr lang="en-GB" sz="2000" b="1" i="0" dirty="0">
                <a:solidFill>
                  <a:srgbClr val="002060"/>
                </a:solidFill>
                <a:effectLst/>
                <a:latin typeface="WordVisiCarriageReturn_MSFontService"/>
              </a:rPr>
              <a:t> </a:t>
            </a:r>
            <a:r>
              <a:rPr lang="en-GB" sz="2000" b="1" dirty="0">
                <a:solidFill>
                  <a:srgbClr val="002060"/>
                </a:solidFill>
                <a:latin typeface="WordVisiCarriageReturn_MSFontService"/>
              </a:rPr>
              <a:t>W</a:t>
            </a:r>
            <a:r>
              <a:rPr lang="en-GB" sz="2000" b="1" i="0" dirty="0">
                <a:solidFill>
                  <a:srgbClr val="002060"/>
                </a:solidFill>
                <a:effectLst/>
                <a:latin typeface="Calibri" panose="020F0502020204030204" pitchFamily="34" charset="0"/>
              </a:rPr>
              <a:t>hen Hester and Theo join Gabrielle and legions of other teenagers around the world in developing the strange new "</a:t>
            </a:r>
            <a:r>
              <a:rPr lang="en-GB" sz="2000" b="1" i="0" dirty="0" err="1">
                <a:solidFill>
                  <a:srgbClr val="C00000"/>
                </a:solidFill>
                <a:effectLst/>
                <a:latin typeface="Calibri" panose="020F0502020204030204" pitchFamily="34" charset="0"/>
              </a:rPr>
              <a:t>Greenfingers</a:t>
            </a:r>
            <a:r>
              <a:rPr lang="en-GB" sz="2000" b="1" i="0" dirty="0">
                <a:solidFill>
                  <a:srgbClr val="002060"/>
                </a:solidFill>
                <a:effectLst/>
                <a:latin typeface="Calibri" panose="020F0502020204030204" pitchFamily="34" charset="0"/>
              </a:rPr>
              <a:t>" power, it becomes clear that to use their ability for good, they'll need to learn to work together. But in a time of widespread corruption and greed, there are plenty of profit-hungry organizations who want to use the </a:t>
            </a:r>
            <a:r>
              <a:rPr lang="en-GB" sz="2000" b="1" i="0" dirty="0" err="1">
                <a:solidFill>
                  <a:srgbClr val="002060"/>
                </a:solidFill>
                <a:effectLst/>
                <a:latin typeface="Calibri" panose="020F0502020204030204" pitchFamily="34" charset="0"/>
              </a:rPr>
              <a:t>Greenfingers</a:t>
            </a:r>
            <a:r>
              <a:rPr lang="en-GB" sz="2000" b="1" i="0" dirty="0">
                <a:solidFill>
                  <a:srgbClr val="002060"/>
                </a:solidFill>
                <a:effectLst/>
                <a:latin typeface="Calibri" panose="020F0502020204030204" pitchFamily="34" charset="0"/>
              </a:rPr>
              <a:t> for their own ends. And not everyone would like to see the Earth saved...</a:t>
            </a:r>
            <a:r>
              <a:rPr lang="en-GB" sz="2000" b="1" i="0" dirty="0">
                <a:solidFill>
                  <a:srgbClr val="002060"/>
                </a:solidFill>
                <a:effectLst/>
                <a:latin typeface="WordVisiCarriageReturn_MSFontService"/>
              </a:rPr>
              <a:t> </a:t>
            </a:r>
            <a:br>
              <a:rPr lang="en-GB" sz="2000" b="1" i="0" dirty="0">
                <a:solidFill>
                  <a:srgbClr val="002060"/>
                </a:solidFill>
                <a:effectLst/>
                <a:latin typeface="WordVisiCarriageReturn_MSFontService"/>
              </a:rPr>
            </a:br>
            <a:endParaRPr lang="en-GB" sz="2000" b="1" i="0" dirty="0">
              <a:solidFill>
                <a:schemeClr val="accent6">
                  <a:lumMod val="75000"/>
                </a:schemeClr>
              </a:solidFill>
              <a:effectLst/>
              <a:latin typeface="WordVisiCarriageReturn_MSFontService"/>
            </a:endParaRPr>
          </a:p>
          <a:p>
            <a:pPr algn="ctr"/>
            <a:r>
              <a:rPr lang="en-GB" sz="2000" b="1" i="0" dirty="0">
                <a:solidFill>
                  <a:schemeClr val="accent6">
                    <a:lumMod val="75000"/>
                  </a:schemeClr>
                </a:solidFill>
                <a:effectLst/>
                <a:latin typeface="Rubik"/>
              </a:rPr>
              <a:t>A Young Adult climate change thriller about nature, geoengineering and civil disobedience in the face of overwhelming corporate negligence.</a:t>
            </a:r>
            <a:r>
              <a:rPr lang="en-GB" sz="2000" b="1" i="0" dirty="0">
                <a:solidFill>
                  <a:schemeClr val="accent6">
                    <a:lumMod val="75000"/>
                  </a:schemeClr>
                </a:solidFill>
                <a:effectLst/>
                <a:latin typeface="WordVisiCarriageReturn_MSFontService"/>
              </a:rPr>
              <a:t> </a:t>
            </a:r>
            <a:br>
              <a:rPr lang="en-GB" sz="2000" b="1" i="0" dirty="0">
                <a:solidFill>
                  <a:srgbClr val="002060"/>
                </a:solidFill>
                <a:effectLst/>
                <a:latin typeface="WordVisiCarriageReturn_MSFontService"/>
              </a:rPr>
            </a:br>
            <a:endParaRPr lang="en-GB" sz="2000" b="1" dirty="0">
              <a:solidFill>
                <a:srgbClr val="002060"/>
              </a:solidFill>
            </a:endParaRPr>
          </a:p>
        </p:txBody>
      </p:sp>
      <p:sp>
        <p:nvSpPr>
          <p:cNvPr id="5" name="TextBox 4">
            <a:extLst>
              <a:ext uri="{FF2B5EF4-FFF2-40B4-BE49-F238E27FC236}">
                <a16:creationId xmlns:a16="http://schemas.microsoft.com/office/drawing/2014/main" id="{73A413EF-1734-36E6-9911-AEB287551317}"/>
              </a:ext>
            </a:extLst>
          </p:cNvPr>
          <p:cNvSpPr txBox="1"/>
          <p:nvPr/>
        </p:nvSpPr>
        <p:spPr>
          <a:xfrm>
            <a:off x="315198" y="5965779"/>
            <a:ext cx="7303698" cy="369332"/>
          </a:xfrm>
          <a:prstGeom prst="rect">
            <a:avLst/>
          </a:prstGeom>
          <a:noFill/>
        </p:spPr>
        <p:txBody>
          <a:bodyPr wrap="square">
            <a:spAutoFit/>
          </a:bodyPr>
          <a:lstStyle/>
          <a:p>
            <a:pPr algn="ctr"/>
            <a:r>
              <a:rPr lang="en-GB" b="1" i="0" dirty="0">
                <a:solidFill>
                  <a:srgbClr val="C00000"/>
                </a:solidFill>
                <a:effectLst/>
                <a:latin typeface="Rubik"/>
              </a:rPr>
              <a:t>“A terrifically bold and original take on climate fiction” – The Bookseller</a:t>
            </a:r>
            <a:endParaRPr lang="en-GB" b="1" dirty="0">
              <a:solidFill>
                <a:srgbClr val="C00000"/>
              </a:solidFill>
            </a:endParaRPr>
          </a:p>
        </p:txBody>
      </p:sp>
      <p:sp>
        <p:nvSpPr>
          <p:cNvPr id="7" name="TextBox 6">
            <a:extLst>
              <a:ext uri="{FF2B5EF4-FFF2-40B4-BE49-F238E27FC236}">
                <a16:creationId xmlns:a16="http://schemas.microsoft.com/office/drawing/2014/main" id="{AF0A419A-CEDB-FAEF-44B7-65F1826921D1}"/>
              </a:ext>
            </a:extLst>
          </p:cNvPr>
          <p:cNvSpPr txBox="1"/>
          <p:nvPr/>
        </p:nvSpPr>
        <p:spPr>
          <a:xfrm>
            <a:off x="828136" y="6407603"/>
            <a:ext cx="6096000" cy="369332"/>
          </a:xfrm>
          <a:prstGeom prst="rect">
            <a:avLst/>
          </a:prstGeom>
          <a:noFill/>
        </p:spPr>
        <p:txBody>
          <a:bodyPr wrap="square">
            <a:spAutoFit/>
          </a:bodyPr>
          <a:lstStyle/>
          <a:p>
            <a:pPr algn="ctr"/>
            <a:r>
              <a:rPr lang="en-GB" b="1" i="0" dirty="0">
                <a:solidFill>
                  <a:srgbClr val="C00000"/>
                </a:solidFill>
                <a:effectLst/>
                <a:latin typeface="Rubik"/>
              </a:rPr>
              <a:t>“A smart, brilliantly realised call to arms.” – The Guardian</a:t>
            </a:r>
            <a:endParaRPr lang="en-GB" b="1" dirty="0">
              <a:solidFill>
                <a:srgbClr val="C00000"/>
              </a:solidFill>
            </a:endParaRPr>
          </a:p>
        </p:txBody>
      </p:sp>
      <p:sp>
        <p:nvSpPr>
          <p:cNvPr id="9" name="TextBox 8">
            <a:extLst>
              <a:ext uri="{FF2B5EF4-FFF2-40B4-BE49-F238E27FC236}">
                <a16:creationId xmlns:a16="http://schemas.microsoft.com/office/drawing/2014/main" id="{B0923823-CF2A-A369-E5E0-00001AA16769}"/>
              </a:ext>
            </a:extLst>
          </p:cNvPr>
          <p:cNvSpPr txBox="1"/>
          <p:nvPr/>
        </p:nvSpPr>
        <p:spPr>
          <a:xfrm>
            <a:off x="149525" y="5234225"/>
            <a:ext cx="7303698" cy="646331"/>
          </a:xfrm>
          <a:prstGeom prst="rect">
            <a:avLst/>
          </a:prstGeom>
          <a:noFill/>
        </p:spPr>
        <p:txBody>
          <a:bodyPr wrap="square">
            <a:spAutoFit/>
          </a:bodyPr>
          <a:lstStyle/>
          <a:p>
            <a:pPr algn="ctr"/>
            <a:r>
              <a:rPr lang="en-GB" b="1" i="0" dirty="0">
                <a:solidFill>
                  <a:srgbClr val="C00000"/>
                </a:solidFill>
                <a:effectLst/>
                <a:latin typeface="Rubik"/>
              </a:rPr>
              <a:t>Finalist of the Hollywood Climate Summit 2022 Writing Climate </a:t>
            </a:r>
            <a:r>
              <a:rPr lang="en-GB" b="1" i="0" dirty="0" err="1">
                <a:solidFill>
                  <a:srgbClr val="C00000"/>
                </a:solidFill>
                <a:effectLst/>
                <a:latin typeface="Rubik"/>
              </a:rPr>
              <a:t>Pitchfest</a:t>
            </a:r>
            <a:r>
              <a:rPr lang="en-GB" b="1" i="0" dirty="0">
                <a:solidFill>
                  <a:srgbClr val="C00000"/>
                </a:solidFill>
                <a:effectLst/>
                <a:latin typeface="Rubik"/>
              </a:rPr>
              <a:t> for Film and TV</a:t>
            </a:r>
            <a:endParaRPr lang="en-GB" dirty="0">
              <a:solidFill>
                <a:srgbClr val="C00000"/>
              </a:solidFill>
            </a:endParaRPr>
          </a:p>
        </p:txBody>
      </p:sp>
    </p:spTree>
    <p:extLst>
      <p:ext uri="{BB962C8B-B14F-4D97-AF65-F5344CB8AC3E}">
        <p14:creationId xmlns:p14="http://schemas.microsoft.com/office/powerpoint/2010/main" val="82070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4E4DE3-0746-FF8C-3761-654943974665}"/>
              </a:ext>
            </a:extLst>
          </p:cNvPr>
          <p:cNvSpPr txBox="1"/>
          <p:nvPr/>
        </p:nvSpPr>
        <p:spPr>
          <a:xfrm>
            <a:off x="189270" y="209590"/>
            <a:ext cx="11813458" cy="1815882"/>
          </a:xfrm>
          <a:prstGeom prst="rect">
            <a:avLst/>
          </a:prstGeom>
          <a:noFill/>
        </p:spPr>
        <p:txBody>
          <a:bodyPr wrap="square">
            <a:spAutoFit/>
          </a:bodyPr>
          <a:lstStyle/>
          <a:p>
            <a:pPr algn="ctr"/>
            <a:r>
              <a:rPr lang="en-GB" sz="2800" b="1" i="1" dirty="0">
                <a:solidFill>
                  <a:srgbClr val="3C2323"/>
                </a:solidFill>
                <a:effectLst/>
                <a:latin typeface="Rubik"/>
              </a:rPr>
              <a:t>“I fully believe that if humanity continues on its current path, we will be extinct within several hundred years. Our current society isn’t sustainable, in a way that’s not going to be solved by using less plastic on an individual level”.</a:t>
            </a:r>
          </a:p>
          <a:p>
            <a:pPr algn="ctr"/>
            <a:r>
              <a:rPr lang="en-GB" sz="2800" b="1" i="1" dirty="0">
                <a:solidFill>
                  <a:srgbClr val="3C2323"/>
                </a:solidFill>
                <a:latin typeface="Rubik"/>
              </a:rPr>
              <a:t>(Lauren James)</a:t>
            </a:r>
            <a:endParaRPr lang="en-GB" sz="2800" b="1" i="1" dirty="0"/>
          </a:p>
        </p:txBody>
      </p:sp>
      <p:sp>
        <p:nvSpPr>
          <p:cNvPr id="4" name="TextBox 3">
            <a:extLst>
              <a:ext uri="{FF2B5EF4-FFF2-40B4-BE49-F238E27FC236}">
                <a16:creationId xmlns:a16="http://schemas.microsoft.com/office/drawing/2014/main" id="{CFD52B50-567D-2031-605B-4DDB9241A0D0}"/>
              </a:ext>
            </a:extLst>
          </p:cNvPr>
          <p:cNvSpPr txBox="1"/>
          <p:nvPr/>
        </p:nvSpPr>
        <p:spPr>
          <a:xfrm>
            <a:off x="1830933" y="2175341"/>
            <a:ext cx="10697822" cy="646331"/>
          </a:xfrm>
          <a:prstGeom prst="rect">
            <a:avLst/>
          </a:prstGeom>
          <a:noFill/>
        </p:spPr>
        <p:txBody>
          <a:bodyPr wrap="square">
            <a:spAutoFit/>
          </a:bodyPr>
          <a:lstStyle/>
          <a:p>
            <a:r>
              <a:rPr lang="en-GB" b="1" dirty="0">
                <a:hlinkClick r:id="rId2">
                  <a:extLst>
                    <a:ext uri="{A12FA001-AC4F-418D-AE19-62706E023703}">
                      <ahyp:hlinkClr xmlns:ahyp="http://schemas.microsoft.com/office/drawing/2018/hyperlinkcolor" val="tx"/>
                    </a:ext>
                  </a:extLst>
                </a:hlinkClick>
              </a:rPr>
              <a:t>https://www.ciwem.org/news/interview-climate-fiction-writers-league-founder-lauren-james</a:t>
            </a:r>
            <a:endParaRPr lang="en-GB" b="1" dirty="0"/>
          </a:p>
          <a:p>
            <a:endParaRPr lang="en-GB" dirty="0"/>
          </a:p>
        </p:txBody>
      </p:sp>
      <p:sp>
        <p:nvSpPr>
          <p:cNvPr id="6" name="TextBox 5">
            <a:extLst>
              <a:ext uri="{FF2B5EF4-FFF2-40B4-BE49-F238E27FC236}">
                <a16:creationId xmlns:a16="http://schemas.microsoft.com/office/drawing/2014/main" id="{1E56EFEF-CF82-925F-3526-10DAAFAE0EE4}"/>
              </a:ext>
            </a:extLst>
          </p:cNvPr>
          <p:cNvSpPr txBox="1"/>
          <p:nvPr/>
        </p:nvSpPr>
        <p:spPr>
          <a:xfrm>
            <a:off x="9512710" y="6365055"/>
            <a:ext cx="5073120" cy="646331"/>
          </a:xfrm>
          <a:prstGeom prst="rect">
            <a:avLst/>
          </a:prstGeom>
          <a:noFill/>
        </p:spPr>
        <p:txBody>
          <a:bodyPr wrap="square">
            <a:spAutoFit/>
          </a:bodyPr>
          <a:lstStyle/>
          <a:p>
            <a:r>
              <a:rPr lang="en-GB" dirty="0">
                <a:hlinkClick r:id="rId3"/>
              </a:rPr>
              <a:t>https://climate-fiction.org/</a:t>
            </a:r>
            <a:endParaRPr lang="en-GB" dirty="0"/>
          </a:p>
          <a:p>
            <a:endParaRPr lang="en-GB" dirty="0"/>
          </a:p>
        </p:txBody>
      </p:sp>
      <p:pic>
        <p:nvPicPr>
          <p:cNvPr id="3074" name="Picture 2" descr="Global Climate Change: What You Need to Know | NRDC">
            <a:extLst>
              <a:ext uri="{FF2B5EF4-FFF2-40B4-BE49-F238E27FC236}">
                <a16:creationId xmlns:a16="http://schemas.microsoft.com/office/drawing/2014/main" id="{0E386C59-93BB-F03A-D613-37F0BB6983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1440" y="2612541"/>
            <a:ext cx="6429119" cy="4245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87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BBD9C7-749C-40E3-A749-DAAF55EF45D5}"/>
              </a:ext>
            </a:extLst>
          </p:cNvPr>
          <p:cNvSpPr txBox="1"/>
          <p:nvPr/>
        </p:nvSpPr>
        <p:spPr>
          <a:xfrm>
            <a:off x="111355" y="185700"/>
            <a:ext cx="4306529" cy="6163341"/>
          </a:xfrm>
          <a:prstGeom prst="rect">
            <a:avLst/>
          </a:prstGeom>
        </p:spPr>
        <p:txBody>
          <a:bodyPr vert="horz" lIns="91440" tIns="45720" rIns="91440" bIns="45720" rtlCol="0">
            <a:normAutofit fontScale="47500" lnSpcReduction="20000"/>
          </a:bodyPr>
          <a:lstStyle/>
          <a:p>
            <a:pPr algn="ctr">
              <a:lnSpc>
                <a:spcPct val="90000"/>
              </a:lnSpc>
              <a:spcAft>
                <a:spcPts val="600"/>
              </a:spcAft>
            </a:pPr>
            <a:r>
              <a:rPr lang="en-US" sz="5800" b="1" i="1" dirty="0">
                <a:effectLst/>
              </a:rPr>
              <a:t>“The climate emergency is the defining human rights issue for this generation of children. </a:t>
            </a:r>
          </a:p>
          <a:p>
            <a:pPr algn="ctr">
              <a:lnSpc>
                <a:spcPct val="90000"/>
              </a:lnSpc>
              <a:spcAft>
                <a:spcPts val="600"/>
              </a:spcAft>
            </a:pPr>
            <a:endParaRPr lang="en-US" sz="5800" b="1" i="1" dirty="0">
              <a:effectLst/>
            </a:endParaRPr>
          </a:p>
          <a:p>
            <a:pPr algn="ctr">
              <a:lnSpc>
                <a:spcPct val="90000"/>
              </a:lnSpc>
              <a:spcAft>
                <a:spcPts val="600"/>
              </a:spcAft>
            </a:pPr>
            <a:r>
              <a:rPr lang="en-US" sz="5800" b="1" i="1" dirty="0">
                <a:effectLst/>
              </a:rPr>
              <a:t>Its consequences will shape their lives in almost every way imaginable. The failure of most governments to act in the face of overwhelming scientific evidence is arguably the biggest </a:t>
            </a:r>
          </a:p>
          <a:p>
            <a:pPr algn="ctr">
              <a:lnSpc>
                <a:spcPct val="90000"/>
              </a:lnSpc>
              <a:spcAft>
                <a:spcPts val="600"/>
              </a:spcAft>
            </a:pPr>
            <a:r>
              <a:rPr lang="en-US" sz="5800" b="1" i="1" dirty="0">
                <a:effectLst/>
              </a:rPr>
              <a:t>inter-generational human rights violation in history”. </a:t>
            </a:r>
          </a:p>
          <a:p>
            <a:pPr algn="ctr">
              <a:lnSpc>
                <a:spcPct val="90000"/>
              </a:lnSpc>
              <a:spcAft>
                <a:spcPts val="600"/>
              </a:spcAft>
            </a:pPr>
            <a:endParaRPr lang="en-US" sz="2800" dirty="0">
              <a:effectLst/>
            </a:endParaRPr>
          </a:p>
          <a:p>
            <a:pPr algn="ctr">
              <a:lnSpc>
                <a:spcPct val="90000"/>
              </a:lnSpc>
              <a:spcAft>
                <a:spcPts val="600"/>
              </a:spcAft>
            </a:pPr>
            <a:endParaRPr lang="en-US" sz="2800" dirty="0"/>
          </a:p>
          <a:p>
            <a:pPr algn="ctr">
              <a:lnSpc>
                <a:spcPct val="90000"/>
              </a:lnSpc>
              <a:spcAft>
                <a:spcPts val="600"/>
              </a:spcAft>
            </a:pPr>
            <a:endParaRPr lang="en-US" sz="2800" dirty="0">
              <a:effectLst/>
            </a:endParaRPr>
          </a:p>
          <a:p>
            <a:pPr>
              <a:lnSpc>
                <a:spcPct val="90000"/>
              </a:lnSpc>
              <a:spcAft>
                <a:spcPts val="600"/>
              </a:spcAft>
            </a:pPr>
            <a:r>
              <a:rPr lang="en-US" sz="1500" b="1" i="1" dirty="0">
                <a:effectLst/>
              </a:rPr>
              <a:t>    </a:t>
            </a:r>
            <a:endParaRPr lang="en-US" sz="1500" dirty="0">
              <a:effectLst/>
            </a:endParaRPr>
          </a:p>
        </p:txBody>
      </p:sp>
      <p:pic>
        <p:nvPicPr>
          <p:cNvPr id="2050" name="Picture 2" descr="See the source image">
            <a:extLst>
              <a:ext uri="{FF2B5EF4-FFF2-40B4-BE49-F238E27FC236}">
                <a16:creationId xmlns:a16="http://schemas.microsoft.com/office/drawing/2014/main" id="{6C26A1F6-8910-40FD-9C42-D5E9AF6EAA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87" r="13598" b="-1"/>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86C2C8AA-31B1-4F33-8844-0C455E94A997}"/>
              </a:ext>
            </a:extLst>
          </p:cNvPr>
          <p:cNvSpPr txBox="1"/>
          <p:nvPr/>
        </p:nvSpPr>
        <p:spPr>
          <a:xfrm>
            <a:off x="1477595" y="6642546"/>
            <a:ext cx="6101750" cy="215444"/>
          </a:xfrm>
          <a:prstGeom prst="rect">
            <a:avLst/>
          </a:prstGeom>
          <a:noFill/>
        </p:spPr>
        <p:txBody>
          <a:bodyPr wrap="square">
            <a:spAutoFit/>
          </a:bodyPr>
          <a:lstStyle/>
          <a:p>
            <a:r>
              <a:rPr lang="en-GB" sz="800" b="1" dirty="0">
                <a:hlinkClick r:id="rId3"/>
              </a:rPr>
              <a:t>Climate change could influence crop yields by 2030 - PetOperator.com</a:t>
            </a:r>
            <a:endParaRPr lang="en-GB" sz="800" b="1" dirty="0"/>
          </a:p>
        </p:txBody>
      </p:sp>
      <p:sp>
        <p:nvSpPr>
          <p:cNvPr id="37" name="TextBox 36">
            <a:extLst>
              <a:ext uri="{FF2B5EF4-FFF2-40B4-BE49-F238E27FC236}">
                <a16:creationId xmlns:a16="http://schemas.microsoft.com/office/drawing/2014/main" id="{8F87C5E0-2388-4666-821A-F98FBF230DE0}"/>
              </a:ext>
            </a:extLst>
          </p:cNvPr>
          <p:cNvSpPr txBox="1"/>
          <p:nvPr/>
        </p:nvSpPr>
        <p:spPr>
          <a:xfrm>
            <a:off x="111355" y="5106134"/>
            <a:ext cx="4196102" cy="994118"/>
          </a:xfrm>
          <a:prstGeom prst="rect">
            <a:avLst/>
          </a:prstGeom>
          <a:noFill/>
        </p:spPr>
        <p:txBody>
          <a:bodyPr wrap="square">
            <a:spAutoFit/>
          </a:bodyPr>
          <a:lstStyle/>
          <a:p>
            <a:pPr>
              <a:lnSpc>
                <a:spcPct val="90000"/>
              </a:lnSpc>
              <a:spcAft>
                <a:spcPts val="600"/>
              </a:spcAft>
            </a:pPr>
            <a:r>
              <a:rPr lang="en-US" sz="1800" b="1" i="1" dirty="0">
                <a:effectLst/>
              </a:rPr>
              <a:t>         </a:t>
            </a:r>
            <a:endParaRPr lang="en-US" sz="1800" dirty="0">
              <a:effectLst/>
            </a:endParaRPr>
          </a:p>
          <a:p>
            <a:pPr algn="ctr">
              <a:lnSpc>
                <a:spcPct val="90000"/>
              </a:lnSpc>
              <a:spcAft>
                <a:spcPts val="600"/>
              </a:spcAft>
            </a:pPr>
            <a:r>
              <a:rPr lang="en-US" sz="1800" b="1" dirty="0">
                <a:effectLst/>
              </a:rPr>
              <a:t>Amnesty International’s Secretary General</a:t>
            </a:r>
          </a:p>
          <a:p>
            <a:pPr algn="ctr">
              <a:lnSpc>
                <a:spcPct val="90000"/>
              </a:lnSpc>
              <a:spcAft>
                <a:spcPts val="600"/>
              </a:spcAft>
            </a:pPr>
            <a:r>
              <a:rPr lang="en-US" sz="1800" b="1" dirty="0" err="1">
                <a:effectLst/>
              </a:rPr>
              <a:t>Kumi</a:t>
            </a:r>
            <a:r>
              <a:rPr lang="en-US" sz="1800" b="1" dirty="0">
                <a:effectLst/>
              </a:rPr>
              <a:t> Naidoo</a:t>
            </a:r>
            <a:r>
              <a:rPr lang="en-US" sz="1800" dirty="0">
                <a:effectLst/>
              </a:rPr>
              <a:t>.</a:t>
            </a:r>
          </a:p>
        </p:txBody>
      </p:sp>
    </p:spTree>
    <p:extLst>
      <p:ext uri="{BB962C8B-B14F-4D97-AF65-F5344CB8AC3E}">
        <p14:creationId xmlns:p14="http://schemas.microsoft.com/office/powerpoint/2010/main" val="17102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28ECD0-3750-4753-8E71-669A8A380B3D}"/>
              </a:ext>
            </a:extLst>
          </p:cNvPr>
          <p:cNvSpPr txBox="1"/>
          <p:nvPr/>
        </p:nvSpPr>
        <p:spPr>
          <a:xfrm>
            <a:off x="5302368" y="6337866"/>
            <a:ext cx="8626415" cy="369332"/>
          </a:xfrm>
          <a:prstGeom prst="rect">
            <a:avLst/>
          </a:prstGeom>
          <a:noFill/>
        </p:spPr>
        <p:txBody>
          <a:bodyPr wrap="square">
            <a:spAutoFit/>
          </a:bodyPr>
          <a:lstStyle/>
          <a:p>
            <a:r>
              <a:rPr lang="en-GB" dirty="0">
                <a:hlinkClick r:id="rId2"/>
              </a:rPr>
              <a:t>COP26: 'Not fear, but hope' - Attenborough speech in full - Bing video</a:t>
            </a:r>
            <a:endParaRPr lang="en-GB" dirty="0"/>
          </a:p>
        </p:txBody>
      </p:sp>
      <p:sp>
        <p:nvSpPr>
          <p:cNvPr id="10" name="TextBox 9">
            <a:extLst>
              <a:ext uri="{FF2B5EF4-FFF2-40B4-BE49-F238E27FC236}">
                <a16:creationId xmlns:a16="http://schemas.microsoft.com/office/drawing/2014/main" id="{B4BE58A3-8756-4F9B-B18C-2C1D50E3B0C8}"/>
              </a:ext>
            </a:extLst>
          </p:cNvPr>
          <p:cNvSpPr txBox="1"/>
          <p:nvPr/>
        </p:nvSpPr>
        <p:spPr>
          <a:xfrm>
            <a:off x="-126521" y="110452"/>
            <a:ext cx="6567577" cy="6412781"/>
          </a:xfrm>
          <a:prstGeom prst="rect">
            <a:avLst/>
          </a:prstGeom>
          <a:noFill/>
        </p:spPr>
        <p:txBody>
          <a:bodyPr wrap="square">
            <a:spAutoFit/>
          </a:bodyPr>
          <a:lstStyle/>
          <a:p>
            <a:pPr algn="ct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“We are already in trouble. The stability we depend on is breaking.</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 Ultimately all of us will feel the impact, some of which are now unavoidable.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Is this how our story is going to end?</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A tale of the smartest species doomed by that all too human characteristic of failing to see the bigger picture in pursuit of short-term goals.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Perhaps the fact that the people most affected by climate change are no longer some imagined future generations but young people alive today, perhaps that will give us the impetus we need to rewrite our story, to turn this tragedy into a triumph.</a:t>
            </a:r>
            <a:r>
              <a:rPr lang="en-GB" sz="2400" dirty="0">
                <a:effectLst/>
                <a:latin typeface="Calibri" panose="020F0502020204030204" pitchFamily="34" charset="0"/>
                <a:ea typeface="Calibri" panose="020F0502020204030204" pitchFamily="34" charset="0"/>
                <a:cs typeface="Times New Roman" panose="02020603050405020304" pitchFamily="18" charset="0"/>
              </a:rPr>
              <a:t>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We are after all the greatest problem solvers to have existed on earth”.</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A person speaking into a microphone&#10;&#10;Description automatically generated with medium confidence">
            <a:extLst>
              <a:ext uri="{FF2B5EF4-FFF2-40B4-BE49-F238E27FC236}">
                <a16:creationId xmlns:a16="http://schemas.microsoft.com/office/drawing/2014/main" id="{22F20B88-7168-4CB5-A4E1-1E9589C52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56613" y="150802"/>
            <a:ext cx="4942339" cy="3278198"/>
          </a:xfrm>
          <a:prstGeom prst="rect">
            <a:avLst/>
          </a:prstGeom>
          <a:noFill/>
          <a:ln>
            <a:noFill/>
          </a:ln>
        </p:spPr>
      </p:pic>
      <p:sp>
        <p:nvSpPr>
          <p:cNvPr id="2" name="TextBox 1">
            <a:extLst>
              <a:ext uri="{FF2B5EF4-FFF2-40B4-BE49-F238E27FC236}">
                <a16:creationId xmlns:a16="http://schemas.microsoft.com/office/drawing/2014/main" id="{7958B0E6-34B7-A8C2-82B0-75724A3BF483}"/>
              </a:ext>
            </a:extLst>
          </p:cNvPr>
          <p:cNvSpPr txBox="1"/>
          <p:nvPr/>
        </p:nvSpPr>
        <p:spPr>
          <a:xfrm>
            <a:off x="7056613" y="3703608"/>
            <a:ext cx="4899597" cy="646331"/>
          </a:xfrm>
          <a:prstGeom prst="rect">
            <a:avLst/>
          </a:prstGeom>
          <a:noFill/>
        </p:spPr>
        <p:txBody>
          <a:bodyPr wrap="square" rtlCol="0">
            <a:spAutoFit/>
          </a:bodyPr>
          <a:lstStyle/>
          <a:p>
            <a:pPr algn="ctr"/>
            <a:r>
              <a:rPr lang="en-GB" b="1" dirty="0"/>
              <a:t>David Attenborough</a:t>
            </a:r>
            <a:r>
              <a:rPr lang="en-GB" dirty="0"/>
              <a:t>, extract of </a:t>
            </a:r>
            <a:r>
              <a:rPr lang="en-GB" b="1" dirty="0"/>
              <a:t>COP26</a:t>
            </a:r>
            <a:r>
              <a:rPr lang="en-GB" dirty="0"/>
              <a:t> address </a:t>
            </a:r>
          </a:p>
          <a:p>
            <a:pPr algn="ctr"/>
            <a:r>
              <a:rPr lang="en-GB" dirty="0"/>
              <a:t>to delegates</a:t>
            </a:r>
          </a:p>
        </p:txBody>
      </p:sp>
    </p:spTree>
    <p:extLst>
      <p:ext uri="{BB962C8B-B14F-4D97-AF65-F5344CB8AC3E}">
        <p14:creationId xmlns:p14="http://schemas.microsoft.com/office/powerpoint/2010/main" val="1491927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193FD5-29D7-420F-A519-74D28C59B2FA}"/>
              </a:ext>
            </a:extLst>
          </p:cNvPr>
          <p:cNvSpPr txBox="1"/>
          <p:nvPr/>
        </p:nvSpPr>
        <p:spPr>
          <a:xfrm>
            <a:off x="160832" y="84434"/>
            <a:ext cx="4840515" cy="5681166"/>
          </a:xfrm>
          <a:prstGeom prst="rect">
            <a:avLst/>
          </a:prstGeom>
        </p:spPr>
        <p:txBody>
          <a:bodyPr vert="horz" lIns="91440" tIns="45720" rIns="91440" bIns="45720" rtlCol="0">
            <a:normAutofit lnSpcReduction="10000"/>
          </a:bodyPr>
          <a:lstStyle/>
          <a:p>
            <a:pPr lvl="0" algn="ctr">
              <a:lnSpc>
                <a:spcPct val="90000"/>
              </a:lnSpc>
              <a:spcAft>
                <a:spcPts val="600"/>
              </a:spcAft>
            </a:pPr>
            <a:r>
              <a:rPr lang="en-US" sz="2400" b="1" dirty="0">
                <a:effectLst/>
              </a:rPr>
              <a:t>What is a baby born in 2020 likely to witness by the time they reach the age of 80 if humans do not radically change the way they interact with nature? </a:t>
            </a:r>
          </a:p>
          <a:p>
            <a:pPr lvl="0" algn="ctr">
              <a:lnSpc>
                <a:spcPct val="90000"/>
              </a:lnSpc>
              <a:spcAft>
                <a:spcPts val="600"/>
              </a:spcAft>
            </a:pPr>
            <a:endParaRPr lang="en-US" sz="2400" b="1" dirty="0">
              <a:effectLst/>
            </a:endParaRPr>
          </a:p>
          <a:p>
            <a:pPr lvl="0" algn="ctr">
              <a:lnSpc>
                <a:spcPct val="90000"/>
              </a:lnSpc>
              <a:spcAft>
                <a:spcPts val="600"/>
              </a:spcAft>
            </a:pPr>
            <a:r>
              <a:rPr lang="en-US" sz="2400" b="1" dirty="0">
                <a:effectLst/>
              </a:rPr>
              <a:t>What does the future look like: future consequences of climate change on flora/ fauna/ humans depending on how many degrees it warms up?</a:t>
            </a:r>
          </a:p>
          <a:p>
            <a:pPr lvl="0">
              <a:lnSpc>
                <a:spcPct val="90000"/>
              </a:lnSpc>
              <a:spcAft>
                <a:spcPts val="600"/>
              </a:spcAft>
            </a:pPr>
            <a:endParaRPr lang="en-US" sz="2400" b="1" dirty="0"/>
          </a:p>
          <a:p>
            <a:pPr lvl="0">
              <a:lnSpc>
                <a:spcPct val="90000"/>
              </a:lnSpc>
              <a:spcAft>
                <a:spcPts val="600"/>
              </a:spcAft>
            </a:pPr>
            <a:endParaRPr lang="en-US" sz="2400" b="1" dirty="0"/>
          </a:p>
          <a:p>
            <a:pPr lvl="0">
              <a:lnSpc>
                <a:spcPct val="90000"/>
              </a:lnSpc>
              <a:spcAft>
                <a:spcPts val="600"/>
              </a:spcAft>
            </a:pPr>
            <a:r>
              <a:rPr lang="en-US" b="1" dirty="0">
                <a:effectLst/>
              </a:rPr>
              <a:t>From 15:50mins to 20:24</a:t>
            </a:r>
          </a:p>
          <a:p>
            <a:pPr>
              <a:lnSpc>
                <a:spcPct val="90000"/>
              </a:lnSpc>
              <a:spcAft>
                <a:spcPts val="600"/>
              </a:spcAft>
            </a:pPr>
            <a:r>
              <a:rPr lang="en-US" b="1" i="1" dirty="0">
                <a:effectLst/>
              </a:rPr>
              <a:t>Our planet, our business</a:t>
            </a:r>
            <a:r>
              <a:rPr lang="en-US" b="1" dirty="0">
                <a:effectLst/>
              </a:rPr>
              <a:t> (WWF)</a:t>
            </a:r>
          </a:p>
          <a:p>
            <a:pPr>
              <a:lnSpc>
                <a:spcPct val="90000"/>
              </a:lnSpc>
              <a:spcAft>
                <a:spcPts val="600"/>
              </a:spcAft>
            </a:pPr>
            <a:r>
              <a:rPr lang="en-US" b="1" u="sng" dirty="0">
                <a:effectLst/>
                <a:hlinkClick r:id="rId2"/>
              </a:rPr>
              <a:t>https://www.youtube.com/watch?v=JdWQJq2OkJs</a:t>
            </a:r>
            <a:r>
              <a:rPr lang="en-US" b="1" dirty="0">
                <a:effectLst/>
              </a:rPr>
              <a:t> (38 mins)</a:t>
            </a:r>
          </a:p>
          <a:p>
            <a:pPr>
              <a:lnSpc>
                <a:spcPct val="90000"/>
              </a:lnSpc>
              <a:spcAft>
                <a:spcPts val="600"/>
              </a:spcAft>
            </a:pPr>
            <a:r>
              <a:rPr lang="en-US" b="1" dirty="0"/>
              <a:t>Answer: from 18:36mins</a:t>
            </a:r>
            <a:endParaRPr lang="en-US" b="1" dirty="0">
              <a:effectLst/>
            </a:endParaRPr>
          </a:p>
          <a:p>
            <a:pPr lvl="0" indent="-228600">
              <a:lnSpc>
                <a:spcPct val="90000"/>
              </a:lnSpc>
              <a:spcAft>
                <a:spcPts val="600"/>
              </a:spcAft>
              <a:buFont typeface="Arial" panose="020B0604020202020204" pitchFamily="34" charset="0"/>
              <a:buChar char="•"/>
            </a:pPr>
            <a:endParaRPr lang="en-US" sz="1500" dirty="0">
              <a:effectLst/>
            </a:endParaRPr>
          </a:p>
        </p:txBody>
      </p:sp>
      <p:pic>
        <p:nvPicPr>
          <p:cNvPr id="3074" name="Picture 2" descr="See the source image">
            <a:extLst>
              <a:ext uri="{FF2B5EF4-FFF2-40B4-BE49-F238E27FC236}">
                <a16:creationId xmlns:a16="http://schemas.microsoft.com/office/drawing/2014/main" id="{23F9CB80-6F6E-453D-8F4C-31B4524924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15" r="25331" b="-1"/>
          <a:stretch/>
        </p:blipFill>
        <p:spPr bwMode="auto">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7F4BAC1-FE80-48E7-9DE2-1AEDB462EE13}"/>
              </a:ext>
            </a:extLst>
          </p:cNvPr>
          <p:cNvSpPr txBox="1"/>
          <p:nvPr/>
        </p:nvSpPr>
        <p:spPr>
          <a:xfrm>
            <a:off x="3048000" y="3245771"/>
            <a:ext cx="6096000" cy="369332"/>
          </a:xfrm>
          <a:prstGeom prst="rect">
            <a:avLst/>
          </a:prstGeom>
          <a:noFill/>
        </p:spPr>
        <p:txBody>
          <a:bodyPr wrap="square">
            <a:spAutoFit/>
          </a:bodyPr>
          <a:lstStyle/>
          <a:p>
            <a:endParaRPr lang="en-GB" dirty="0"/>
          </a:p>
        </p:txBody>
      </p:sp>
      <p:sp>
        <p:nvSpPr>
          <p:cNvPr id="14" name="TextBox 13">
            <a:extLst>
              <a:ext uri="{FF2B5EF4-FFF2-40B4-BE49-F238E27FC236}">
                <a16:creationId xmlns:a16="http://schemas.microsoft.com/office/drawing/2014/main" id="{C6202055-B7B0-430F-B643-928B7E668D24}"/>
              </a:ext>
            </a:extLst>
          </p:cNvPr>
          <p:cNvSpPr txBox="1"/>
          <p:nvPr/>
        </p:nvSpPr>
        <p:spPr>
          <a:xfrm>
            <a:off x="160832" y="6082923"/>
            <a:ext cx="6096000" cy="646331"/>
          </a:xfrm>
          <a:prstGeom prst="rect">
            <a:avLst/>
          </a:prstGeom>
          <a:noFill/>
        </p:spPr>
        <p:txBody>
          <a:bodyPr wrap="square">
            <a:spAutoFit/>
          </a:bodyPr>
          <a:lstStyle/>
          <a:p>
            <a:r>
              <a:rPr lang="en-GB" dirty="0">
                <a:hlinkClick r:id="rId4"/>
              </a:rPr>
              <a:t>See what three degrees of global warming looks like | The Economist - YouTube</a:t>
            </a:r>
            <a:endParaRPr lang="en-GB" dirty="0"/>
          </a:p>
        </p:txBody>
      </p:sp>
    </p:spTree>
    <p:extLst>
      <p:ext uri="{BB962C8B-B14F-4D97-AF65-F5344CB8AC3E}">
        <p14:creationId xmlns:p14="http://schemas.microsoft.com/office/powerpoint/2010/main" val="209722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267986-5104-4308-943D-22F009FFA7FE}"/>
              </a:ext>
            </a:extLst>
          </p:cNvPr>
          <p:cNvSpPr txBox="1"/>
          <p:nvPr/>
        </p:nvSpPr>
        <p:spPr>
          <a:xfrm>
            <a:off x="247291" y="283081"/>
            <a:ext cx="11697418" cy="954107"/>
          </a:xfrm>
          <a:prstGeom prst="rect">
            <a:avLst/>
          </a:prstGeom>
          <a:noFill/>
          <a:ln>
            <a:solidFill>
              <a:schemeClr val="tx1"/>
            </a:solidFill>
          </a:ln>
        </p:spPr>
        <p:txBody>
          <a:bodyPr wrap="square">
            <a:spAutoFit/>
          </a:bodyPr>
          <a:lstStyle/>
          <a:p>
            <a:pPr algn="ctr"/>
            <a:r>
              <a:rPr lang="en-GB" sz="2800" b="1" dirty="0">
                <a:effectLst/>
                <a:latin typeface="Calibri" panose="020F0502020204030204" pitchFamily="34" charset="0"/>
                <a:ea typeface="Times New Roman" panose="02020603050405020304" pitchFamily="18" charset="0"/>
              </a:rPr>
              <a:t>Give examples of CURRENT obvious climate change affecting wildlife/ affecting humans/ affecting our weather/ affecting the oceans/ affecting land </a:t>
            </a:r>
            <a:endParaRPr lang="en-GB" sz="2800" b="1" dirty="0"/>
          </a:p>
        </p:txBody>
      </p:sp>
      <p:sp>
        <p:nvSpPr>
          <p:cNvPr id="5" name="TextBox 4">
            <a:extLst>
              <a:ext uri="{FF2B5EF4-FFF2-40B4-BE49-F238E27FC236}">
                <a16:creationId xmlns:a16="http://schemas.microsoft.com/office/drawing/2014/main" id="{CCDFD63D-6BAA-45FC-811E-CB3F02A103CD}"/>
              </a:ext>
            </a:extLst>
          </p:cNvPr>
          <p:cNvSpPr txBox="1"/>
          <p:nvPr/>
        </p:nvSpPr>
        <p:spPr>
          <a:xfrm>
            <a:off x="316302" y="2229055"/>
            <a:ext cx="11243095" cy="1815882"/>
          </a:xfrm>
          <a:prstGeom prst="rect">
            <a:avLst/>
          </a:prstGeom>
          <a:noFill/>
        </p:spPr>
        <p:txBody>
          <a:bodyPr wrap="square">
            <a:spAutoFit/>
          </a:bodyPr>
          <a:lstStyle/>
          <a:p>
            <a:r>
              <a:rPr lang="en-GB" sz="2800" dirty="0">
                <a:effectLst/>
                <a:latin typeface="Calibri" panose="020F0502020204030204" pitchFamily="34" charset="0"/>
                <a:ea typeface="Times New Roman" panose="02020603050405020304" pitchFamily="18" charset="0"/>
              </a:rPr>
              <a:t>WWF website </a:t>
            </a:r>
            <a:r>
              <a:rPr lang="en-GB" sz="2800" u="sng" dirty="0">
                <a:solidFill>
                  <a:srgbClr val="0563C1"/>
                </a:solidFill>
                <a:effectLst/>
                <a:latin typeface="Calibri" panose="020F0502020204030204" pitchFamily="34" charset="0"/>
                <a:ea typeface="Times New Roman" panose="02020603050405020304" pitchFamily="18" charset="0"/>
                <a:hlinkClick r:id="rId2"/>
              </a:rPr>
              <a:t>https://www.wwf.org.uk/learn/effects-of/climate-change</a:t>
            </a:r>
            <a:r>
              <a:rPr lang="en-GB" sz="2800" dirty="0">
                <a:effectLst/>
                <a:latin typeface="Calibri" panose="020F0502020204030204" pitchFamily="34" charset="0"/>
                <a:ea typeface="Times New Roman" panose="02020603050405020304" pitchFamily="18" charset="0"/>
              </a:rPr>
              <a:t>, </a:t>
            </a:r>
          </a:p>
          <a:p>
            <a:r>
              <a:rPr lang="en-GB" sz="2800" dirty="0">
                <a:effectLst/>
                <a:latin typeface="Calibri" panose="020F0502020204030204" pitchFamily="34" charset="0"/>
                <a:ea typeface="Times New Roman" panose="02020603050405020304" pitchFamily="18" charset="0"/>
              </a:rPr>
              <a:t>Nasa website </a:t>
            </a:r>
            <a:r>
              <a:rPr lang="en-GB" sz="2800" u="sng" dirty="0">
                <a:solidFill>
                  <a:srgbClr val="0563C1"/>
                </a:solidFill>
                <a:effectLst/>
                <a:latin typeface="Calibri" panose="020F0502020204030204" pitchFamily="34" charset="0"/>
                <a:ea typeface="Times New Roman" panose="02020603050405020304" pitchFamily="18" charset="0"/>
                <a:hlinkClick r:id="rId3"/>
              </a:rPr>
              <a:t>https://climate.nasa.gov/effects/</a:t>
            </a:r>
            <a:r>
              <a:rPr lang="en-GB" sz="2800" dirty="0">
                <a:effectLst/>
                <a:latin typeface="Calibri" panose="020F0502020204030204" pitchFamily="34" charset="0"/>
                <a:ea typeface="Times New Roman" panose="02020603050405020304" pitchFamily="18" charset="0"/>
              </a:rPr>
              <a:t>, </a:t>
            </a:r>
          </a:p>
          <a:p>
            <a:r>
              <a:rPr lang="en-GB" sz="2800" dirty="0">
                <a:effectLst/>
                <a:latin typeface="Calibri" panose="020F0502020204030204" pitchFamily="34" charset="0"/>
                <a:ea typeface="Times New Roman" panose="02020603050405020304" pitchFamily="18" charset="0"/>
              </a:rPr>
              <a:t>Met Office </a:t>
            </a:r>
            <a:r>
              <a:rPr lang="en-GB" sz="2800" u="sng" dirty="0">
                <a:solidFill>
                  <a:srgbClr val="0563C1"/>
                </a:solidFill>
                <a:effectLst/>
                <a:latin typeface="Calibri" panose="020F0502020204030204" pitchFamily="34" charset="0"/>
                <a:ea typeface="Times New Roman" panose="02020603050405020304" pitchFamily="18" charset="0"/>
                <a:hlinkClick r:id="rId4"/>
              </a:rPr>
              <a:t>https://www.metoffice.gov.uk/weather/climate-change/effects-of-climate-change</a:t>
            </a:r>
            <a:endParaRPr lang="en-GB" sz="2800" dirty="0"/>
          </a:p>
        </p:txBody>
      </p:sp>
      <p:sp>
        <p:nvSpPr>
          <p:cNvPr id="7" name="TextBox 6">
            <a:extLst>
              <a:ext uri="{FF2B5EF4-FFF2-40B4-BE49-F238E27FC236}">
                <a16:creationId xmlns:a16="http://schemas.microsoft.com/office/drawing/2014/main" id="{C093D65E-CF21-4482-9E14-F63CD7B2CEEB}"/>
              </a:ext>
            </a:extLst>
          </p:cNvPr>
          <p:cNvSpPr txBox="1"/>
          <p:nvPr/>
        </p:nvSpPr>
        <p:spPr>
          <a:xfrm>
            <a:off x="316302" y="4313065"/>
            <a:ext cx="11467382" cy="1938992"/>
          </a:xfrm>
          <a:prstGeom prst="rect">
            <a:avLst/>
          </a:prstGeom>
          <a:noFill/>
        </p:spPr>
        <p:txBody>
          <a:bodyPr wrap="square">
            <a:spAutoFit/>
          </a:bodyPr>
          <a:lstStyle/>
          <a:p>
            <a:endParaRPr lang="en-GB" sz="2400" b="1" dirty="0">
              <a:effectLst/>
              <a:latin typeface="Calibri" panose="020F0502020204030204" pitchFamily="34" charset="0"/>
              <a:ea typeface="Calibri" panose="020F0502020204030204" pitchFamily="34" charset="0"/>
            </a:endParaRPr>
          </a:p>
          <a:p>
            <a:r>
              <a:rPr lang="en-GB" sz="2400" b="1" dirty="0">
                <a:effectLst/>
                <a:latin typeface="Calibri" panose="020F0502020204030204" pitchFamily="34" charset="0"/>
                <a:ea typeface="Calibri" panose="020F0502020204030204" pitchFamily="34" charset="0"/>
              </a:rPr>
              <a:t> </a:t>
            </a:r>
          </a:p>
          <a:p>
            <a:r>
              <a:rPr lang="en-GB" sz="2400" b="1" dirty="0">
                <a:effectLst/>
                <a:latin typeface="Calibri" panose="020F0502020204030204" pitchFamily="34" charset="0"/>
                <a:ea typeface="Calibri" panose="020F0502020204030204" pitchFamily="34" charset="0"/>
              </a:rPr>
              <a:t>David Attenborough, </a:t>
            </a:r>
            <a:r>
              <a:rPr lang="en-GB" sz="2400" b="1" i="1" dirty="0">
                <a:effectLst/>
                <a:latin typeface="Calibri" panose="020F0502020204030204" pitchFamily="34" charset="0"/>
                <a:ea typeface="Calibri" panose="020F0502020204030204" pitchFamily="34" charset="0"/>
              </a:rPr>
              <a:t>A Life on Our Planet</a:t>
            </a:r>
            <a:r>
              <a:rPr lang="en-GB" sz="2400" b="1" dirty="0">
                <a:effectLst/>
                <a:latin typeface="Calibri" panose="020F0502020204030204" pitchFamily="34" charset="0"/>
                <a:ea typeface="Calibri" panose="020F0502020204030204" pitchFamily="34" charset="0"/>
              </a:rPr>
              <a:t> </a:t>
            </a:r>
          </a:p>
          <a:p>
            <a:r>
              <a:rPr lang="en-GB" sz="2400" b="1" dirty="0">
                <a:effectLst/>
                <a:latin typeface="Calibri" panose="020F0502020204030204" pitchFamily="34" charset="0"/>
                <a:ea typeface="Calibri" panose="020F0502020204030204" pitchFamily="34" charset="0"/>
              </a:rPr>
              <a:t>Either on Netflix (if you have it at home) or using this link: </a:t>
            </a:r>
            <a:r>
              <a:rPr lang="en-GB" sz="2400" b="1" u="sng" dirty="0">
                <a:solidFill>
                  <a:srgbClr val="0563C1"/>
                </a:solidFill>
                <a:effectLst/>
                <a:latin typeface="Calibri" panose="020F0502020204030204" pitchFamily="34" charset="0"/>
                <a:ea typeface="Calibri" panose="020F0502020204030204" pitchFamily="34" charset="0"/>
                <a:hlinkClick r:id="rId5"/>
              </a:rPr>
              <a:t>https://www.youtube.com/watch?v=9ta3nbOfJS8</a:t>
            </a:r>
            <a:r>
              <a:rPr lang="en-GB" sz="2400" b="1" dirty="0">
                <a:effectLst/>
                <a:latin typeface="Calibri" panose="020F0502020204030204" pitchFamily="34" charset="0"/>
                <a:ea typeface="Calibri" panose="020F0502020204030204" pitchFamily="34" charset="0"/>
              </a:rPr>
              <a:t> (1h23</a:t>
            </a:r>
            <a:r>
              <a:rPr lang="en-GB" sz="1800" dirty="0">
                <a:effectLst/>
                <a:latin typeface="Calibri" panose="020F0502020204030204" pitchFamily="34" charset="0"/>
                <a:ea typeface="Calibri" panose="020F0502020204030204" pitchFamily="34" charset="0"/>
              </a:rPr>
              <a:t>)</a:t>
            </a:r>
            <a:endParaRPr lang="en-GB"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58715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0F6380-6D3E-5914-1339-82C7952E8E1D}"/>
              </a:ext>
            </a:extLst>
          </p:cNvPr>
          <p:cNvSpPr txBox="1"/>
          <p:nvPr/>
        </p:nvSpPr>
        <p:spPr>
          <a:xfrm>
            <a:off x="110613" y="923027"/>
            <a:ext cx="12137922" cy="6186309"/>
          </a:xfrm>
          <a:prstGeom prst="rect">
            <a:avLst/>
          </a:prstGeom>
          <a:noFill/>
        </p:spPr>
        <p:txBody>
          <a:bodyPr wrap="square">
            <a:spAutoFit/>
          </a:bodyPr>
          <a:lstStyle/>
          <a:p>
            <a:endParaRPr lang="en-GB" sz="2000" b="1" dirty="0">
              <a:solidFill>
                <a:srgbClr val="002060"/>
              </a:solidFill>
              <a:hlinkClick r:id="rId2">
                <a:extLst>
                  <a:ext uri="{A12FA001-AC4F-418D-AE19-62706E023703}">
                    <ahyp:hlinkClr xmlns:ahyp="http://schemas.microsoft.com/office/drawing/2018/hyperlinkcolor" val="tx"/>
                  </a:ext>
                </a:extLst>
              </a:hlinkClick>
            </a:endParaRPr>
          </a:p>
          <a:p>
            <a:r>
              <a:rPr lang="en-GB" sz="2000" b="1" u="sng" dirty="0">
                <a:solidFill>
                  <a:srgbClr val="002060"/>
                </a:solidFill>
                <a:hlinkClick r:id="rId2">
                  <a:extLst>
                    <a:ext uri="{A12FA001-AC4F-418D-AE19-62706E023703}">
                      <ahyp:hlinkClr xmlns:ahyp="http://schemas.microsoft.com/office/drawing/2018/hyperlinkcolor" val="tx"/>
                    </a:ext>
                  </a:extLst>
                </a:hlinkClick>
              </a:rPr>
              <a:t>Interview about Green Rising: </a:t>
            </a:r>
            <a:r>
              <a:rPr lang="en-GB" sz="2000" b="1" dirty="0">
                <a:solidFill>
                  <a:srgbClr val="0070C0"/>
                </a:solidFill>
                <a:hlinkClick r:id="rId2">
                  <a:extLst>
                    <a:ext uri="{A12FA001-AC4F-418D-AE19-62706E023703}">
                      <ahyp:hlinkClr xmlns:ahyp="http://schemas.microsoft.com/office/drawing/2018/hyperlinkcolor" val="tx"/>
                    </a:ext>
                  </a:extLst>
                </a:hlinkClick>
              </a:rPr>
              <a:t>https://laurenejames.co.uk/2021/10/11/plant-magic-the-climate/</a:t>
            </a:r>
          </a:p>
          <a:p>
            <a:endParaRPr lang="en-GB" sz="2000" b="1" dirty="0">
              <a:solidFill>
                <a:srgbClr val="002060"/>
              </a:solidFill>
              <a:hlinkClick r:id="rId2">
                <a:extLst>
                  <a:ext uri="{A12FA001-AC4F-418D-AE19-62706E023703}">
                    <ahyp:hlinkClr xmlns:ahyp="http://schemas.microsoft.com/office/drawing/2018/hyperlinkcolor" val="tx"/>
                  </a:ext>
                </a:extLst>
              </a:hlinkClick>
            </a:endParaRPr>
          </a:p>
          <a:p>
            <a:r>
              <a:rPr lang="en-GB" sz="2000" b="1" dirty="0">
                <a:solidFill>
                  <a:srgbClr val="002060"/>
                </a:solidFill>
                <a:hlinkClick r:id="rId2">
                  <a:extLst>
                    <a:ext uri="{A12FA001-AC4F-418D-AE19-62706E023703}">
                      <ahyp:hlinkClr xmlns:ahyp="http://schemas.microsoft.com/office/drawing/2018/hyperlinkcolor" val="tx"/>
                    </a:ext>
                  </a:extLst>
                </a:hlinkClick>
              </a:rPr>
              <a:t>https://laurenejames.co.uk/green-rising/</a:t>
            </a:r>
          </a:p>
          <a:p>
            <a:endParaRPr lang="en-GB" sz="2000" b="1" dirty="0">
              <a:solidFill>
                <a:srgbClr val="0563C1"/>
              </a:solidFill>
              <a:hlinkClick r:id="rId2">
                <a:extLst>
                  <a:ext uri="{A12FA001-AC4F-418D-AE19-62706E023703}">
                    <ahyp:hlinkClr xmlns:ahyp="http://schemas.microsoft.com/office/drawing/2018/hyperlinkcolor" val="tx"/>
                  </a:ext>
                </a:extLst>
              </a:hlinkClick>
            </a:endParaRPr>
          </a:p>
          <a:p>
            <a:r>
              <a:rPr lang="en-GB" sz="2000" b="1" dirty="0">
                <a:solidFill>
                  <a:srgbClr val="0563C1"/>
                </a:solidFill>
                <a:hlinkClick r:id="rId2">
                  <a:extLst>
                    <a:ext uri="{A12FA001-AC4F-418D-AE19-62706E023703}">
                      <ahyp:hlinkClr xmlns:ahyp="http://schemas.microsoft.com/office/drawing/2018/hyperlinkcolor" val="tx"/>
                    </a:ext>
                  </a:extLst>
                </a:hlinkClick>
              </a:rPr>
              <a:t>https://laurenejames.files.wordpress.com/2021/10/green-rising-book-club-notes.pdf</a:t>
            </a:r>
          </a:p>
          <a:p>
            <a:r>
              <a:rPr lang="en-GB" sz="2000" i="0" dirty="0">
                <a:solidFill>
                  <a:srgbClr val="3C2323"/>
                </a:solidFill>
                <a:effectLst/>
                <a:latin typeface="Rubik"/>
              </a:rPr>
              <a:t>Scheme of Work (guidance for teachers) </a:t>
            </a:r>
            <a:r>
              <a:rPr lang="en-GB" sz="2000" b="1" i="0" dirty="0">
                <a:solidFill>
                  <a:srgbClr val="3C2323"/>
                </a:solidFill>
                <a:effectLst/>
                <a:latin typeface="Rubik"/>
              </a:rPr>
              <a:t>[</a:t>
            </a:r>
            <a:r>
              <a:rPr lang="en-GB" sz="2000" b="1" i="0" dirty="0">
                <a:solidFill>
                  <a:srgbClr val="20603C"/>
                </a:solidFill>
                <a:effectLst/>
                <a:latin typeface="Rubik"/>
                <a:hlinkClick r:id="rId3"/>
              </a:rPr>
              <a:t>Word Document download</a:t>
            </a:r>
            <a:r>
              <a:rPr lang="en-GB" sz="2000" b="1" i="0" dirty="0">
                <a:solidFill>
                  <a:srgbClr val="3C2323"/>
                </a:solidFill>
                <a:effectLst/>
                <a:latin typeface="Rubik"/>
              </a:rPr>
              <a:t>]</a:t>
            </a:r>
            <a:endParaRPr lang="en-GB" sz="2000" b="1" dirty="0">
              <a:solidFill>
                <a:srgbClr val="0563C1"/>
              </a:solidFill>
              <a:hlinkClick r:id="rId2">
                <a:extLst>
                  <a:ext uri="{A12FA001-AC4F-418D-AE19-62706E023703}">
                    <ahyp:hlinkClr xmlns:ahyp="http://schemas.microsoft.com/office/drawing/2018/hyperlinkcolor" val="tx"/>
                  </a:ext>
                </a:extLst>
              </a:hlinkClick>
            </a:endParaRPr>
          </a:p>
          <a:p>
            <a:endParaRPr lang="en-GB" sz="2000" b="1" dirty="0">
              <a:solidFill>
                <a:srgbClr val="0563C1"/>
              </a:solidFill>
              <a:hlinkClick r:id="rId2">
                <a:extLst>
                  <a:ext uri="{A12FA001-AC4F-418D-AE19-62706E023703}">
                    <ahyp:hlinkClr xmlns:ahyp="http://schemas.microsoft.com/office/drawing/2018/hyperlinkcolor" val="tx"/>
                  </a:ext>
                </a:extLst>
              </a:hlinkClick>
            </a:endParaRPr>
          </a:p>
          <a:p>
            <a:r>
              <a:rPr lang="en-GB" sz="2000" b="1" dirty="0">
                <a:solidFill>
                  <a:srgbClr val="0563C1"/>
                </a:solidFill>
                <a:hlinkClick r:id="rId2">
                  <a:extLst>
                    <a:ext uri="{A12FA001-AC4F-418D-AE19-62706E023703}">
                      <ahyp:hlinkClr xmlns:ahyp="http://schemas.microsoft.com/office/drawing/2018/hyperlinkcolor" val="tx"/>
                    </a:ext>
                  </a:extLst>
                </a:hlinkClick>
              </a:rPr>
              <a:t>https://climatefictionwritersleague.files.wordpress.com/2022/07/year-7-green-rising-booklet.pdf</a:t>
            </a:r>
            <a:endParaRPr lang="en-GB" sz="2000" b="1" dirty="0"/>
          </a:p>
          <a:p>
            <a:pPr algn="l"/>
            <a:r>
              <a:rPr lang="en-GB" sz="2000" dirty="0"/>
              <a:t>Produced by </a:t>
            </a:r>
            <a:r>
              <a:rPr lang="en-GB" sz="2000" i="0" dirty="0">
                <a:solidFill>
                  <a:srgbClr val="044040"/>
                </a:solidFill>
                <a:effectLst/>
              </a:rPr>
              <a:t>Mr B </a:t>
            </a:r>
            <a:r>
              <a:rPr lang="en-GB" sz="2000" i="0" dirty="0" err="1">
                <a:solidFill>
                  <a:srgbClr val="044040"/>
                </a:solidFill>
                <a:effectLst/>
              </a:rPr>
              <a:t>Tillbrook</a:t>
            </a:r>
            <a:r>
              <a:rPr lang="en-GB" sz="2000" i="0" dirty="0">
                <a:solidFill>
                  <a:srgbClr val="044040"/>
                </a:solidFill>
                <a:effectLst/>
              </a:rPr>
              <a:t>, librarian at </a:t>
            </a:r>
            <a:r>
              <a:rPr lang="en-GB" sz="2000" i="0" u="sng" dirty="0">
                <a:solidFill>
                  <a:srgbClr val="FFB158"/>
                </a:solidFill>
                <a:effectLst/>
                <a:hlinkClick r:id="rId4"/>
              </a:rPr>
              <a:t>Invicta Grammar School</a:t>
            </a:r>
            <a:r>
              <a:rPr lang="en-GB" sz="2000" u="sng" dirty="0">
                <a:solidFill>
                  <a:srgbClr val="044040"/>
                </a:solidFill>
              </a:rPr>
              <a:t> (</a:t>
            </a:r>
            <a:r>
              <a:rPr lang="en-GB" sz="2000" i="0" dirty="0">
                <a:solidFill>
                  <a:srgbClr val="044040"/>
                </a:solidFill>
                <a:effectLst/>
              </a:rPr>
              <a:t>suitable from Year 7) </a:t>
            </a:r>
            <a:r>
              <a:rPr lang="en-GB" sz="2000" i="1" dirty="0">
                <a:solidFill>
                  <a:srgbClr val="044040"/>
                </a:solidFill>
                <a:effectLst/>
              </a:rPr>
              <a:t>Green Rising</a:t>
            </a:r>
            <a:r>
              <a:rPr lang="en-GB" sz="2000" i="0" dirty="0">
                <a:solidFill>
                  <a:srgbClr val="044040"/>
                </a:solidFill>
                <a:effectLst/>
              </a:rPr>
              <a:t> </a:t>
            </a:r>
          </a:p>
          <a:p>
            <a:pPr algn="l"/>
            <a:r>
              <a:rPr lang="en-GB" sz="2000" dirty="0">
                <a:solidFill>
                  <a:srgbClr val="044040"/>
                </a:solidFill>
              </a:rPr>
              <a:t>This g</a:t>
            </a:r>
            <a:r>
              <a:rPr lang="en-GB" sz="2000" i="0" dirty="0">
                <a:solidFill>
                  <a:srgbClr val="044040"/>
                </a:solidFill>
                <a:effectLst/>
              </a:rPr>
              <a:t>uided Reading booklet includes: about the author, things to think about when reading, extract from the novel, challenge activity, extension tasks, letter from the author, further reading.</a:t>
            </a:r>
          </a:p>
          <a:p>
            <a:pPr algn="l"/>
            <a:endParaRPr lang="en-GB" sz="2000" b="1" dirty="0">
              <a:solidFill>
                <a:srgbClr val="044040"/>
              </a:solidFill>
            </a:endParaRPr>
          </a:p>
          <a:p>
            <a:pPr algn="l"/>
            <a:r>
              <a:rPr lang="en-GB" sz="2000" b="1" u="sng" dirty="0">
                <a:solidFill>
                  <a:srgbClr val="044040"/>
                </a:solidFill>
              </a:rPr>
              <a:t>Us</a:t>
            </a:r>
            <a:r>
              <a:rPr lang="en-GB" sz="2000" b="1" i="0" u="sng" dirty="0">
                <a:solidFill>
                  <a:srgbClr val="044040"/>
                </a:solidFill>
                <a:effectLst/>
              </a:rPr>
              <a:t>eful discussion guide: </a:t>
            </a:r>
            <a:r>
              <a:rPr lang="en-GB" sz="2000" b="1" i="0" u="sng" dirty="0">
                <a:solidFill>
                  <a:srgbClr val="044040"/>
                </a:solidFill>
                <a:effectLst/>
                <a:hlinkClick r:id="rId5"/>
              </a:rPr>
              <a:t>https://laurenejames.co.uk/2021/10/18/discussion-guide-for-green-rising/</a:t>
            </a:r>
            <a:endParaRPr lang="en-GB" sz="2000" b="1" i="0" u="sng" dirty="0">
              <a:solidFill>
                <a:srgbClr val="044040"/>
              </a:solidFill>
              <a:effectLst/>
            </a:endParaRPr>
          </a:p>
          <a:p>
            <a:pPr algn="l"/>
            <a:endParaRPr lang="en-GB" sz="2000" b="1" u="sng" dirty="0">
              <a:solidFill>
                <a:srgbClr val="044040"/>
              </a:solidFill>
            </a:endParaRPr>
          </a:p>
          <a:p>
            <a:pPr algn="l"/>
            <a:r>
              <a:rPr lang="en-GB" sz="2000" b="1" i="0" u="sng" dirty="0">
                <a:solidFill>
                  <a:srgbClr val="044040"/>
                </a:solidFill>
                <a:effectLst/>
              </a:rPr>
              <a:t>https://climatefictionwritersleague.substack.com/p/positivity-in-the-apocalypse-can</a:t>
            </a:r>
          </a:p>
          <a:p>
            <a:pPr algn="l"/>
            <a:endParaRPr lang="en-GB" sz="2000" b="1" i="0" u="sng" dirty="0">
              <a:solidFill>
                <a:srgbClr val="044040"/>
              </a:solidFill>
              <a:effectLst/>
            </a:endParaRPr>
          </a:p>
          <a:p>
            <a:pPr algn="l"/>
            <a:r>
              <a:rPr lang="en-GB" sz="2000" b="1" u="sng" dirty="0">
                <a:solidFill>
                  <a:srgbClr val="044040"/>
                </a:solidFill>
              </a:rPr>
              <a:t>Fun Quiz: </a:t>
            </a:r>
            <a:r>
              <a:rPr lang="en-GB" sz="2000" b="1" u="sng" dirty="0">
                <a:solidFill>
                  <a:srgbClr val="044040"/>
                </a:solidFill>
                <a:hlinkClick r:id="rId6"/>
              </a:rPr>
              <a:t>https://uquiz.com/quiz/KIuEXC/what-plant-are-you</a:t>
            </a:r>
            <a:endParaRPr lang="en-GB" sz="2000" b="1" u="sng" dirty="0">
              <a:solidFill>
                <a:srgbClr val="044040"/>
              </a:solidFill>
            </a:endParaRPr>
          </a:p>
          <a:p>
            <a:pPr algn="l"/>
            <a:endParaRPr lang="en-GB" b="0" i="0" u="sng" dirty="0">
              <a:solidFill>
                <a:srgbClr val="044040"/>
              </a:solidFill>
              <a:effectLst/>
            </a:endParaRPr>
          </a:p>
          <a:p>
            <a:endParaRPr lang="en-GB" dirty="0"/>
          </a:p>
        </p:txBody>
      </p:sp>
      <p:sp>
        <p:nvSpPr>
          <p:cNvPr id="4" name="TextBox 3">
            <a:extLst>
              <a:ext uri="{FF2B5EF4-FFF2-40B4-BE49-F238E27FC236}">
                <a16:creationId xmlns:a16="http://schemas.microsoft.com/office/drawing/2014/main" id="{FF119994-91DE-221B-F104-465E37F33793}"/>
              </a:ext>
            </a:extLst>
          </p:cNvPr>
          <p:cNvSpPr txBox="1"/>
          <p:nvPr/>
        </p:nvSpPr>
        <p:spPr>
          <a:xfrm>
            <a:off x="4028595" y="195346"/>
            <a:ext cx="4301819" cy="523220"/>
          </a:xfrm>
          <a:prstGeom prst="rect">
            <a:avLst/>
          </a:prstGeom>
          <a:noFill/>
        </p:spPr>
        <p:txBody>
          <a:bodyPr wrap="none" rtlCol="0">
            <a:spAutoFit/>
          </a:bodyPr>
          <a:lstStyle/>
          <a:p>
            <a:pPr algn="ctr"/>
            <a:r>
              <a:rPr lang="en-GB" sz="2800" b="1" dirty="0"/>
              <a:t>Resources on ‘Green Rising’</a:t>
            </a:r>
          </a:p>
        </p:txBody>
      </p:sp>
    </p:spTree>
    <p:extLst>
      <p:ext uri="{BB962C8B-B14F-4D97-AF65-F5344CB8AC3E}">
        <p14:creationId xmlns:p14="http://schemas.microsoft.com/office/powerpoint/2010/main" val="2997243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1CA852-3C7A-B352-BB6F-2E7949E63F18}"/>
              </a:ext>
            </a:extLst>
          </p:cNvPr>
          <p:cNvSpPr txBox="1"/>
          <p:nvPr/>
        </p:nvSpPr>
        <p:spPr>
          <a:xfrm>
            <a:off x="0" y="42113"/>
            <a:ext cx="12192000" cy="7263527"/>
          </a:xfrm>
          <a:prstGeom prst="rect">
            <a:avLst/>
          </a:prstGeom>
          <a:noFill/>
        </p:spPr>
        <p:txBody>
          <a:bodyPr wrap="square" rtlCol="0">
            <a:spAutoFit/>
          </a:bodyPr>
          <a:lstStyle/>
          <a:p>
            <a:pPr algn="ctr"/>
            <a:r>
              <a:rPr lang="en-GB" sz="2800" b="1" u="sng" dirty="0"/>
              <a:t>Questions to pupils- things to discuss</a:t>
            </a:r>
          </a:p>
          <a:p>
            <a:pPr algn="ctr"/>
            <a:r>
              <a:rPr lang="en-GB" sz="2400" dirty="0"/>
              <a:t>How do you feel about climate change? </a:t>
            </a:r>
          </a:p>
          <a:p>
            <a:pPr algn="ctr"/>
            <a:r>
              <a:rPr lang="en-GB" sz="2400" dirty="0"/>
              <a:t>What do you already do at your level? </a:t>
            </a:r>
          </a:p>
          <a:p>
            <a:pPr algn="ctr"/>
            <a:r>
              <a:rPr lang="en-GB" sz="2400" dirty="0"/>
              <a:t>What else do you think you could do?</a:t>
            </a:r>
          </a:p>
          <a:p>
            <a:pPr algn="ctr"/>
            <a:endParaRPr lang="en-GB" sz="2400" dirty="0"/>
          </a:p>
          <a:p>
            <a:pPr algn="ctr"/>
            <a:r>
              <a:rPr lang="en-GB" sz="2400" dirty="0"/>
              <a:t>Climate change in the book: how is it depicted?</a:t>
            </a:r>
          </a:p>
          <a:p>
            <a:pPr algn="ctr"/>
            <a:r>
              <a:rPr lang="en-GB" sz="2400" dirty="0"/>
              <a:t> What is humanity doing in the book to mitigate climate change disasters?</a:t>
            </a:r>
          </a:p>
          <a:p>
            <a:pPr algn="ctr"/>
            <a:r>
              <a:rPr lang="en-GB" sz="2400" dirty="0"/>
              <a:t>Give me examples of geoengineering ideas with their potential good/harmful consequences.</a:t>
            </a:r>
          </a:p>
          <a:p>
            <a:pPr algn="ctr"/>
            <a:endParaRPr lang="en-GB" sz="2400" dirty="0"/>
          </a:p>
          <a:p>
            <a:pPr algn="ctr"/>
            <a:r>
              <a:rPr lang="en-GB" sz="2400" dirty="0"/>
              <a:t>Gabrielle, the “Greta Thunberg” inspired character: </a:t>
            </a:r>
          </a:p>
          <a:p>
            <a:pPr algn="ctr"/>
            <a:r>
              <a:rPr lang="en-GB" sz="2400" dirty="0"/>
              <a:t>Who is she? What does she want to do and how close to reality is she in the book?</a:t>
            </a:r>
          </a:p>
          <a:p>
            <a:pPr algn="ctr"/>
            <a:endParaRPr lang="en-GB" sz="2400" dirty="0"/>
          </a:p>
          <a:p>
            <a:pPr algn="ctr"/>
            <a:r>
              <a:rPr lang="en-GB" sz="2400" dirty="0"/>
              <a:t>Edgar Warren, the “Elon Musk” inspired character: </a:t>
            </a:r>
          </a:p>
          <a:p>
            <a:pPr algn="ctr"/>
            <a:r>
              <a:rPr lang="en-GB" sz="2400" dirty="0"/>
              <a:t>Who is he? What does he want to do? How close to reality is the fictional character?</a:t>
            </a:r>
          </a:p>
          <a:p>
            <a:pPr algn="ctr"/>
            <a:endParaRPr lang="en-GB" sz="2400" dirty="0"/>
          </a:p>
          <a:p>
            <a:pPr algn="ctr"/>
            <a:r>
              <a:rPr lang="en-GB" sz="2400" dirty="0"/>
              <a:t>Climate Rebellion as Extinction Rebellion. Who are they? What do they want to do? How close to reality is the fictional environmental activist group?</a:t>
            </a:r>
          </a:p>
          <a:p>
            <a:endParaRPr lang="en-GB" dirty="0"/>
          </a:p>
          <a:p>
            <a:endParaRPr lang="en-GB" dirty="0"/>
          </a:p>
          <a:p>
            <a:r>
              <a:rPr lang="en-GB" dirty="0"/>
              <a:t> </a:t>
            </a:r>
          </a:p>
        </p:txBody>
      </p:sp>
    </p:spTree>
    <p:extLst>
      <p:ext uri="{BB962C8B-B14F-4D97-AF65-F5344CB8AC3E}">
        <p14:creationId xmlns:p14="http://schemas.microsoft.com/office/powerpoint/2010/main" val="2057665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FC8855-3A2E-C781-056A-04C037F45019}"/>
              </a:ext>
            </a:extLst>
          </p:cNvPr>
          <p:cNvSpPr txBox="1"/>
          <p:nvPr/>
        </p:nvSpPr>
        <p:spPr>
          <a:xfrm>
            <a:off x="820380" y="337234"/>
            <a:ext cx="10985704" cy="5909310"/>
          </a:xfrm>
          <a:prstGeom prst="rect">
            <a:avLst/>
          </a:prstGeom>
          <a:noFill/>
        </p:spPr>
        <p:txBody>
          <a:bodyPr wrap="square">
            <a:spAutoFit/>
          </a:bodyPr>
          <a:lstStyle/>
          <a:p>
            <a:pPr algn="ctr"/>
            <a:r>
              <a:rPr lang="en-GB" sz="3200" b="1" dirty="0"/>
              <a:t>Truly inspiring ideas to tackle climate change </a:t>
            </a:r>
          </a:p>
          <a:p>
            <a:pPr algn="ctr"/>
            <a:r>
              <a:rPr lang="en-GB" sz="3200" b="1" dirty="0"/>
              <a:t>or mitigate its consequences: </a:t>
            </a:r>
          </a:p>
          <a:p>
            <a:pPr algn="ctr"/>
            <a:r>
              <a:rPr lang="en-GB" sz="2400" b="1" u="sng" dirty="0">
                <a:solidFill>
                  <a:srgbClr val="0563C1"/>
                </a:solidFill>
                <a:effectLst/>
                <a:latin typeface="Calibri" panose="020F0502020204030204" pitchFamily="34" charset="0"/>
                <a:ea typeface="Calibri" panose="020F0502020204030204" pitchFamily="34" charset="0"/>
                <a:hlinkClick r:id="rId2"/>
              </a:rPr>
              <a:t>https://time.com/5389782/boyan-slat-plastic-ocean-cleanup/</a:t>
            </a:r>
            <a:r>
              <a:rPr lang="en-GB" sz="2400" b="1" dirty="0">
                <a:effectLst/>
                <a:latin typeface="Calibri" panose="020F0502020204030204" pitchFamily="34" charset="0"/>
                <a:ea typeface="Calibri" panose="020F0502020204030204" pitchFamily="34" charset="0"/>
              </a:rPr>
              <a:t> (1min39)</a:t>
            </a:r>
          </a:p>
          <a:p>
            <a:pPr algn="ctr"/>
            <a:r>
              <a:rPr lang="en-GB" sz="2400" b="1" u="sng" dirty="0">
                <a:solidFill>
                  <a:srgbClr val="0563C1"/>
                </a:solidFill>
                <a:effectLst/>
                <a:latin typeface="Calibri" panose="020F0502020204030204" pitchFamily="34" charset="0"/>
                <a:ea typeface="Calibri" panose="020F0502020204030204" pitchFamily="34" charset="0"/>
                <a:hlinkClick r:id="rId3"/>
              </a:rPr>
              <a:t>https://www.linkedin.com/company/biohm</a:t>
            </a:r>
            <a:r>
              <a:rPr lang="en-GB" sz="2400" b="1" dirty="0">
                <a:effectLst/>
                <a:latin typeface="Calibri" panose="020F0502020204030204" pitchFamily="34" charset="0"/>
                <a:ea typeface="Calibri" panose="020F0502020204030204" pitchFamily="34" charset="0"/>
              </a:rPr>
              <a:t>  (3mins05)</a:t>
            </a:r>
          </a:p>
          <a:p>
            <a:pPr algn="ctr"/>
            <a:r>
              <a:rPr lang="en-GB" sz="2400" b="1" u="sng" dirty="0">
                <a:solidFill>
                  <a:srgbClr val="0563C1"/>
                </a:solidFill>
                <a:effectLst/>
                <a:latin typeface="Calibri" panose="020F0502020204030204" pitchFamily="34" charset="0"/>
                <a:ea typeface="Calibri" panose="020F0502020204030204" pitchFamily="34" charset="0"/>
                <a:hlinkClick r:id="rId4"/>
              </a:rPr>
              <a:t>https://foodsteps.earth/how-it-works/</a:t>
            </a:r>
            <a:endParaRPr lang="en-GB" sz="2400" b="1" dirty="0">
              <a:effectLst/>
              <a:latin typeface="Calibri" panose="020F0502020204030204" pitchFamily="34" charset="0"/>
              <a:ea typeface="Calibri" panose="020F0502020204030204" pitchFamily="34" charset="0"/>
            </a:endParaRPr>
          </a:p>
          <a:p>
            <a:pPr algn="ctr"/>
            <a:r>
              <a:rPr lang="en-GB" sz="2400" b="1" u="sng" dirty="0">
                <a:solidFill>
                  <a:srgbClr val="0563C1"/>
                </a:solidFill>
                <a:effectLst/>
                <a:latin typeface="Calibri" panose="020F0502020204030204" pitchFamily="34" charset="0"/>
                <a:ea typeface="Calibri" panose="020F0502020204030204" pitchFamily="34" charset="0"/>
                <a:hlinkClick r:id="rId5"/>
              </a:rPr>
              <a:t>https://www.biootech.com/</a:t>
            </a:r>
            <a:r>
              <a:rPr lang="en-GB" sz="2400" b="1" dirty="0">
                <a:effectLst/>
                <a:latin typeface="Calibri" panose="020F0502020204030204" pitchFamily="34" charset="0"/>
                <a:ea typeface="Calibri" panose="020F0502020204030204" pitchFamily="34" charset="0"/>
              </a:rPr>
              <a:t> (energy from soil, show first few mins)</a:t>
            </a:r>
          </a:p>
          <a:p>
            <a:pPr algn="ctr"/>
            <a:r>
              <a:rPr lang="en-GB" sz="2400" b="1" u="sng" dirty="0">
                <a:solidFill>
                  <a:srgbClr val="0563C1"/>
                </a:solidFill>
                <a:effectLst/>
                <a:latin typeface="Calibri" panose="020F0502020204030204" pitchFamily="34" charset="0"/>
                <a:ea typeface="Calibri" panose="020F0502020204030204" pitchFamily="34" charset="0"/>
                <a:hlinkClick r:id="rId6"/>
              </a:rPr>
              <a:t>9 things you can do about climate change (imperial.ac.uk)</a:t>
            </a:r>
            <a:endParaRPr lang="en-GB" sz="2400" b="1" u="sng" dirty="0">
              <a:solidFill>
                <a:srgbClr val="0563C1"/>
              </a:solidFill>
              <a:effectLst/>
              <a:latin typeface="Calibri" panose="020F0502020204030204" pitchFamily="34" charset="0"/>
              <a:ea typeface="Calibri" panose="020F0502020204030204" pitchFamily="34" charset="0"/>
            </a:endParaRPr>
          </a:p>
          <a:p>
            <a:pPr algn="ctr"/>
            <a:endParaRPr lang="en-GB" sz="2400" b="1" u="sng" dirty="0">
              <a:solidFill>
                <a:srgbClr val="0563C1"/>
              </a:solidFill>
              <a:effectLst/>
              <a:latin typeface="Calibri" panose="020F0502020204030204" pitchFamily="34" charset="0"/>
              <a:ea typeface="Calibri" panose="020F0502020204030204" pitchFamily="34" charset="0"/>
            </a:endParaRPr>
          </a:p>
          <a:p>
            <a:pPr algn="ctr"/>
            <a:r>
              <a:rPr lang="en-GB" sz="3200" b="1" dirty="0"/>
              <a:t>Climate change activism (websites):</a:t>
            </a:r>
          </a:p>
          <a:p>
            <a:pPr algn="ctr"/>
            <a:r>
              <a:rPr lang="en-GB" sz="2400" b="1" dirty="0">
                <a:hlinkClick r:id="rId7"/>
              </a:rPr>
              <a:t>Fridays For Future is an international climate movement active in most countries and our website offers information on who we are and what you can do.</a:t>
            </a:r>
            <a:endParaRPr lang="en-GB" sz="2400" b="1" dirty="0"/>
          </a:p>
          <a:p>
            <a:pPr algn="ctr"/>
            <a:r>
              <a:rPr lang="en-GB" sz="2400" b="1" dirty="0">
                <a:hlinkClick r:id="rId8"/>
              </a:rPr>
              <a:t>Greenpeace UK</a:t>
            </a:r>
            <a:endParaRPr lang="en-GB" sz="2400" b="1" dirty="0"/>
          </a:p>
          <a:p>
            <a:pPr algn="ctr"/>
            <a:r>
              <a:rPr lang="en-GB" sz="2400" b="1" dirty="0">
                <a:hlinkClick r:id="rId9"/>
              </a:rPr>
              <a:t>Friends of the Earth | Home</a:t>
            </a:r>
            <a:endParaRPr lang="en-GB" sz="2400" b="1" dirty="0"/>
          </a:p>
          <a:p>
            <a:pPr algn="ctr"/>
            <a:r>
              <a:rPr lang="en-GB" sz="2400" b="1" dirty="0">
                <a:hlinkClick r:id="rId10"/>
              </a:rPr>
              <a:t>Humanity: under threat from climate change | Amnesty International UK</a:t>
            </a:r>
            <a:endParaRPr lang="en-GB" sz="2400" b="1" dirty="0"/>
          </a:p>
          <a:p>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07681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8BFFFC-0A65-174C-DD7A-F71B2061FFAE}"/>
              </a:ext>
            </a:extLst>
          </p:cNvPr>
          <p:cNvSpPr txBox="1"/>
          <p:nvPr/>
        </p:nvSpPr>
        <p:spPr>
          <a:xfrm>
            <a:off x="3640760" y="69196"/>
            <a:ext cx="5131789" cy="646331"/>
          </a:xfrm>
          <a:prstGeom prst="rect">
            <a:avLst/>
          </a:prstGeom>
          <a:noFill/>
        </p:spPr>
        <p:txBody>
          <a:bodyPr wrap="none" rtlCol="0">
            <a:spAutoFit/>
          </a:bodyPr>
          <a:lstStyle/>
          <a:p>
            <a:pPr algn="ctr"/>
            <a:r>
              <a:rPr lang="en-GB" sz="3600" b="1" dirty="0"/>
              <a:t>Further readings: FICTION</a:t>
            </a:r>
          </a:p>
        </p:txBody>
      </p:sp>
      <p:pic>
        <p:nvPicPr>
          <p:cNvPr id="1030" name="Picture 6">
            <a:extLst>
              <a:ext uri="{FF2B5EF4-FFF2-40B4-BE49-F238E27FC236}">
                <a16:creationId xmlns:a16="http://schemas.microsoft.com/office/drawing/2014/main" id="{F2906328-0682-2FBE-1F66-5AA0C1249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47" y="3757664"/>
            <a:ext cx="1925911" cy="28859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4F1CEED-4900-5FCF-F2FF-757FEFC7063D}"/>
              </a:ext>
            </a:extLst>
          </p:cNvPr>
          <p:cNvSpPr txBox="1"/>
          <p:nvPr/>
        </p:nvSpPr>
        <p:spPr>
          <a:xfrm>
            <a:off x="2070340" y="1008861"/>
            <a:ext cx="3644813" cy="5078313"/>
          </a:xfrm>
          <a:prstGeom prst="rect">
            <a:avLst/>
          </a:prstGeom>
          <a:noFill/>
        </p:spPr>
        <p:txBody>
          <a:bodyPr wrap="square">
            <a:spAutoFit/>
          </a:bodyPr>
          <a:lstStyle/>
          <a:p>
            <a:pPr algn="just"/>
            <a:r>
              <a:rPr lang="en-GB" b="1" i="0" dirty="0">
                <a:effectLst/>
                <a:latin typeface="Lato" panose="020F0502020204030203" pitchFamily="34" charset="0"/>
                <a:ea typeface="Lato" panose="020F0502020204030203" pitchFamily="34" charset="0"/>
                <a:cs typeface="Lato" panose="020F0502020204030203" pitchFamily="34" charset="0"/>
              </a:rPr>
              <a:t>The books follow 16-year-old Londoner Laura Brown, along with her family, neighbours and bandmates through the first year of carbon rationing in the UK. </a:t>
            </a:r>
          </a:p>
          <a:p>
            <a:pPr algn="just"/>
            <a:r>
              <a:rPr lang="en-GB" b="1" i="0" dirty="0">
                <a:effectLst/>
                <a:latin typeface="Lato" panose="020F0502020204030203" pitchFamily="34" charset="0"/>
                <a:ea typeface="Lato" panose="020F0502020204030203" pitchFamily="34" charset="0"/>
                <a:cs typeface="Lato" panose="020F0502020204030203" pitchFamily="34" charset="0"/>
              </a:rPr>
              <a:t>As the nation adjusts to a radically altered set of environmental targets, the impacts of climate change, both socially and environmentally, begin to make themselves known. </a:t>
            </a:r>
          </a:p>
          <a:p>
            <a:pPr algn="just"/>
            <a:r>
              <a:rPr lang="en-GB" b="1" i="0" dirty="0">
                <a:effectLst/>
                <a:latin typeface="Lato" panose="020F0502020204030203" pitchFamily="34" charset="0"/>
                <a:ea typeface="Lato" panose="020F0502020204030203" pitchFamily="34" charset="0"/>
                <a:cs typeface="Lato" panose="020F0502020204030203" pitchFamily="34" charset="0"/>
              </a:rPr>
              <a:t>In the second book, Laura is at university in a much-changed London and her band </a:t>
            </a:r>
            <a:r>
              <a:rPr lang="en-GB" b="1" i="1" dirty="0">
                <a:effectLst/>
                <a:latin typeface="Lato" panose="020F0502020204030203" pitchFamily="34" charset="0"/>
                <a:ea typeface="Lato" panose="020F0502020204030203" pitchFamily="34" charset="0"/>
                <a:cs typeface="Lato" panose="020F0502020204030203" pitchFamily="34" charset="0"/>
              </a:rPr>
              <a:t>the angels</a:t>
            </a:r>
            <a:r>
              <a:rPr lang="en-GB" b="1" i="0" dirty="0">
                <a:effectLst/>
                <a:latin typeface="Lato" panose="020F0502020204030203" pitchFamily="34" charset="0"/>
                <a:ea typeface="Lato" panose="020F0502020204030203" pitchFamily="34" charset="0"/>
                <a:cs typeface="Lato" panose="020F0502020204030203" pitchFamily="34" charset="0"/>
              </a:rPr>
              <a:t> set off on tour across a Europe awash with climate migrants, water wars and neo-Nazis. </a:t>
            </a:r>
            <a:endParaRPr lang="en-GB" b="1" dirty="0">
              <a:latin typeface="Lato" panose="020F0502020204030203" pitchFamily="34" charset="0"/>
              <a:ea typeface="Lato" panose="020F0502020204030203" pitchFamily="34" charset="0"/>
              <a:cs typeface="Lato" panose="020F0502020204030203" pitchFamily="34" charset="0"/>
            </a:endParaRPr>
          </a:p>
        </p:txBody>
      </p:sp>
      <p:sp>
        <p:nvSpPr>
          <p:cNvPr id="10" name="TextBox 9">
            <a:extLst>
              <a:ext uri="{FF2B5EF4-FFF2-40B4-BE49-F238E27FC236}">
                <a16:creationId xmlns:a16="http://schemas.microsoft.com/office/drawing/2014/main" id="{B70B5191-FA46-6BF0-8ECB-F278FADF469A}"/>
              </a:ext>
            </a:extLst>
          </p:cNvPr>
          <p:cNvSpPr txBox="1"/>
          <p:nvPr/>
        </p:nvSpPr>
        <p:spPr>
          <a:xfrm>
            <a:off x="2017958" y="6142473"/>
            <a:ext cx="6096000" cy="646331"/>
          </a:xfrm>
          <a:prstGeom prst="rect">
            <a:avLst/>
          </a:prstGeom>
          <a:noFill/>
        </p:spPr>
        <p:txBody>
          <a:bodyPr wrap="square">
            <a:spAutoFit/>
          </a:bodyPr>
          <a:lstStyle/>
          <a:p>
            <a:r>
              <a:rPr lang="en-GB" dirty="0">
                <a:hlinkClick r:id="rId3"/>
              </a:rPr>
              <a:t>Books that Informed Our Politics: The Carbon Diaries - The Social Review</a:t>
            </a:r>
            <a:endParaRPr lang="en-GB" dirty="0"/>
          </a:p>
        </p:txBody>
      </p:sp>
      <p:pic>
        <p:nvPicPr>
          <p:cNvPr id="1032" name="Picture 8" descr="The Carbon Diaries 2015 (Carbon Diaries, #1) by Saci Lloyd">
            <a:extLst>
              <a:ext uri="{FF2B5EF4-FFF2-40B4-BE49-F238E27FC236}">
                <a16:creationId xmlns:a16="http://schemas.microsoft.com/office/drawing/2014/main" id="{DF435CE7-F66D-491F-8FD7-4B7B28F6CD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37" y="662043"/>
            <a:ext cx="1897529" cy="28859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omentum By Saci Lloyd">
            <a:extLst>
              <a:ext uri="{FF2B5EF4-FFF2-40B4-BE49-F238E27FC236}">
                <a16:creationId xmlns:a16="http://schemas.microsoft.com/office/drawing/2014/main" id="{56053740-EB39-060B-9111-906519BC43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6258" y="1825089"/>
            <a:ext cx="2239806" cy="344585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D34161C-37CC-BEB8-19F6-A25FEE699C1A}"/>
              </a:ext>
            </a:extLst>
          </p:cNvPr>
          <p:cNvSpPr txBox="1"/>
          <p:nvPr/>
        </p:nvSpPr>
        <p:spPr>
          <a:xfrm>
            <a:off x="8873706" y="664509"/>
            <a:ext cx="3189676" cy="5909310"/>
          </a:xfrm>
          <a:prstGeom prst="rect">
            <a:avLst/>
          </a:prstGeom>
          <a:noFill/>
        </p:spPr>
        <p:txBody>
          <a:bodyPr wrap="square">
            <a:spAutoFit/>
          </a:bodyPr>
          <a:lstStyle/>
          <a:p>
            <a:pPr algn="just"/>
            <a:r>
              <a:rPr lang="en-GB" b="1" i="0" dirty="0">
                <a:effectLst/>
                <a:latin typeface="Lato" panose="020F0502020204030203" pitchFamily="34" charset="0"/>
              </a:rPr>
              <a:t>London, the near future. Energy wars are flaring across the globe - oil prices have gone crazy, regular power cuts are a daily occurrence. The cruel </a:t>
            </a:r>
            <a:r>
              <a:rPr lang="en-GB" b="1" i="0" dirty="0" err="1">
                <a:effectLst/>
                <a:latin typeface="Lato" panose="020F0502020204030203" pitchFamily="34" charset="0"/>
              </a:rPr>
              <a:t>Kossak</a:t>
            </a:r>
            <a:r>
              <a:rPr lang="en-GB" b="1" i="0" dirty="0">
                <a:effectLst/>
                <a:latin typeface="Lato" panose="020F0502020204030203" pitchFamily="34" charset="0"/>
              </a:rPr>
              <a:t> soldiers prowl the streets, keeping the Outsiders - the poor, the disenfranchised - in check. Hunter is a Citizen: one of the privileged of society, but with his passion for free running and his rebel friend Leo he cannot help but be fascinated by the Outsiders. So when he meets Outsider Uma, he is quickly drawn into their world - and into an electrifying and dangerous race to protect everything they hold dear.</a:t>
            </a:r>
            <a:endParaRPr lang="en-GB" b="1" dirty="0"/>
          </a:p>
        </p:txBody>
      </p:sp>
    </p:spTree>
    <p:extLst>
      <p:ext uri="{BB962C8B-B14F-4D97-AF65-F5344CB8AC3E}">
        <p14:creationId xmlns:p14="http://schemas.microsoft.com/office/powerpoint/2010/main" val="359343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urvival Game: Amazon.co.uk: Singer, Nicky: 9781444944525: Books">
            <a:extLst>
              <a:ext uri="{FF2B5EF4-FFF2-40B4-BE49-F238E27FC236}">
                <a16:creationId xmlns:a16="http://schemas.microsoft.com/office/drawing/2014/main" id="{0A588A25-5C55-C858-10A7-75B81C29E8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5192" y="1750399"/>
            <a:ext cx="2504184" cy="38402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7C8802-4F90-7C72-E16F-82E15CA28CF5}"/>
              </a:ext>
            </a:extLst>
          </p:cNvPr>
          <p:cNvSpPr txBox="1"/>
          <p:nvPr/>
        </p:nvSpPr>
        <p:spPr>
          <a:xfrm>
            <a:off x="8360735" y="1153433"/>
            <a:ext cx="3656731" cy="5909310"/>
          </a:xfrm>
          <a:prstGeom prst="rect">
            <a:avLst/>
          </a:prstGeom>
          <a:noFill/>
        </p:spPr>
        <p:txBody>
          <a:bodyPr wrap="square">
            <a:spAutoFit/>
          </a:bodyPr>
          <a:lstStyle/>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In a world full of checkpoints and controls, can love and hope defy the borders? A searing, timely story, as arresting as it is beautiful.</a:t>
            </a:r>
            <a:b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endPar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endParaRPr>
          </a:p>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Imagine a world ...</a:t>
            </a:r>
            <a:b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Where there are too many people on a too-hot earth and your only chance of salvation is to journey north.</a:t>
            </a:r>
            <a:b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Where you must prove yourself worthy of existence at every turn, at every checkpoint.</a:t>
            </a:r>
            <a:b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Where your instincts become your most powerful weapon - even more than the gun in your pocket.</a:t>
            </a:r>
            <a:b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Where you find out what it takes to survive.</a:t>
            </a:r>
            <a:br>
              <a:rPr lang="en-GB" b="0" i="0" dirty="0">
                <a:solidFill>
                  <a:srgbClr val="0F1111"/>
                </a:solidFill>
                <a:effectLst/>
                <a:latin typeface="Amazon Ember"/>
              </a:rPr>
            </a:br>
            <a:endParaRPr lang="en-GB" dirty="0"/>
          </a:p>
        </p:txBody>
      </p:sp>
      <p:pic>
        <p:nvPicPr>
          <p:cNvPr id="2054" name="Picture 6">
            <a:extLst>
              <a:ext uri="{FF2B5EF4-FFF2-40B4-BE49-F238E27FC236}">
                <a16:creationId xmlns:a16="http://schemas.microsoft.com/office/drawing/2014/main" id="{9E9771CE-C367-CB6E-B07A-60CD5A2C2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489" y="1750399"/>
            <a:ext cx="2524274" cy="38402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58D587-7A21-A97B-2B56-825F9DA1D76E}"/>
              </a:ext>
            </a:extLst>
          </p:cNvPr>
          <p:cNvSpPr txBox="1"/>
          <p:nvPr/>
        </p:nvSpPr>
        <p:spPr>
          <a:xfrm>
            <a:off x="2895817" y="1153433"/>
            <a:ext cx="2717321" cy="5632311"/>
          </a:xfrm>
          <a:prstGeom prst="rect">
            <a:avLst/>
          </a:prstGeom>
          <a:noFill/>
        </p:spPr>
        <p:txBody>
          <a:bodyPr wrap="square">
            <a:spAutoFit/>
          </a:bodyPr>
          <a:lstStyle/>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Urban teenager Cameron arrives on an uninhabited Arctic Island. He's prepared for ice and storms and, stripped of his smart technology, possibly boredom. But he's not prepared for 24-hour daylight and erupting graves! At first Cameron believes the explanations of his research scientist mother. But, as the island reveals itself to him, he begins to see, and hear, things that push him right to the edge of the possible. </a:t>
            </a:r>
            <a:endParaRPr lang="en-GB" b="1" dirty="0">
              <a:latin typeface="Lato" panose="020F0502020204030203"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3EBFC8F0-99B1-CA92-63A9-B5F26BC852DB}"/>
              </a:ext>
            </a:extLst>
          </p:cNvPr>
          <p:cNvSpPr txBox="1"/>
          <p:nvPr/>
        </p:nvSpPr>
        <p:spPr>
          <a:xfrm>
            <a:off x="3013495" y="140472"/>
            <a:ext cx="6165010" cy="646331"/>
          </a:xfrm>
          <a:prstGeom prst="rect">
            <a:avLst/>
          </a:prstGeom>
          <a:noFill/>
        </p:spPr>
        <p:txBody>
          <a:bodyPr wrap="square">
            <a:spAutoFit/>
          </a:bodyPr>
          <a:lstStyle/>
          <a:p>
            <a:pPr algn="ctr"/>
            <a:r>
              <a:rPr lang="en-GB" sz="3600" b="1" dirty="0"/>
              <a:t>Further readings: FICTION</a:t>
            </a:r>
          </a:p>
        </p:txBody>
      </p:sp>
    </p:spTree>
    <p:extLst>
      <p:ext uri="{BB962C8B-B14F-4D97-AF65-F5344CB8AC3E}">
        <p14:creationId xmlns:p14="http://schemas.microsoft.com/office/powerpoint/2010/main" val="1062698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acifica by Kristen Simmons">
            <a:extLst>
              <a:ext uri="{FF2B5EF4-FFF2-40B4-BE49-F238E27FC236}">
                <a16:creationId xmlns:a16="http://schemas.microsoft.com/office/drawing/2014/main" id="{D5CF40E7-7855-8AD7-1B51-CB0261FF25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989" y="1441475"/>
            <a:ext cx="2551962" cy="39901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16D308-5BD5-9C48-F045-FEFFD3265581}"/>
              </a:ext>
            </a:extLst>
          </p:cNvPr>
          <p:cNvSpPr txBox="1"/>
          <p:nvPr/>
        </p:nvSpPr>
        <p:spPr>
          <a:xfrm>
            <a:off x="8433796" y="884476"/>
            <a:ext cx="3606455" cy="5909310"/>
          </a:xfrm>
          <a:prstGeom prst="rect">
            <a:avLst/>
          </a:prstGeom>
          <a:noFill/>
        </p:spPr>
        <p:txBody>
          <a:bodyPr wrap="square">
            <a:spAutoFit/>
          </a:bodyPr>
          <a:lstStyle/>
          <a:p>
            <a:pPr algn="l"/>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Blue skies. Green grass. Clear ocean water. An island paradise like the ones that existed before “the Melt”.</a:t>
            </a:r>
          </a:p>
          <a:p>
            <a:pPr algn="l"/>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A lucky five hundred lottery winners will be the first to go, the first to leave their polluted, dilapidated homes behind. It sounds perfect. </a:t>
            </a:r>
          </a:p>
          <a:p>
            <a:pPr algn="l"/>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The only problem? Marin Carey spent her childhood on those seas and knows there's no island paradise out there. </a:t>
            </a:r>
            <a:r>
              <a:rPr lang="en-GB" b="1" dirty="0">
                <a:solidFill>
                  <a:srgbClr val="0F1111"/>
                </a:solidFill>
                <a:latin typeface="Lato" panose="020F0502020204030203" pitchFamily="34" charset="0"/>
                <a:ea typeface="Lato" panose="020F0502020204030203" pitchFamily="34" charset="0"/>
                <a:cs typeface="Lato" panose="020F0502020204030203" pitchFamily="34" charset="0"/>
              </a:rPr>
              <a:t>S</a:t>
            </a:r>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he knows a con when she sees one. So where are the First Five Hundred really going?</a:t>
            </a:r>
          </a:p>
          <a:p>
            <a:pPr algn="l"/>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A bleak, futuristic world that's utterly believable and terrifying, and yet from out of it springs the greatest of hope, carried on the back of its fierce main characters.</a:t>
            </a:r>
          </a:p>
        </p:txBody>
      </p:sp>
      <p:pic>
        <p:nvPicPr>
          <p:cNvPr id="3076" name="Picture 4" descr="Orleans">
            <a:extLst>
              <a:ext uri="{FF2B5EF4-FFF2-40B4-BE49-F238E27FC236}">
                <a16:creationId xmlns:a16="http://schemas.microsoft.com/office/drawing/2014/main" id="{2ADD3837-D558-28A7-356F-83C96547E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96" y="1347338"/>
            <a:ext cx="2693213" cy="40713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72285AD-8843-F10E-66DF-C8868E29AD5D}"/>
              </a:ext>
            </a:extLst>
          </p:cNvPr>
          <p:cNvSpPr txBox="1"/>
          <p:nvPr/>
        </p:nvSpPr>
        <p:spPr>
          <a:xfrm>
            <a:off x="2853926" y="982335"/>
            <a:ext cx="2858218" cy="4801314"/>
          </a:xfrm>
          <a:prstGeom prst="rect">
            <a:avLst/>
          </a:prstGeom>
          <a:noFill/>
        </p:spPr>
        <p:txBody>
          <a:bodyPr wrap="square">
            <a:spAutoFit/>
          </a:bodyPr>
          <a:lstStyle/>
          <a:p>
            <a: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t>First came the storms.</a:t>
            </a:r>
            <a:b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t>Then came the Fever.</a:t>
            </a:r>
            <a:b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br>
            <a: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t>And the Wall.</a:t>
            </a:r>
            <a:br>
              <a:rPr lang="en-GB" b="1" dirty="0">
                <a:latin typeface="Lato" panose="020F0502020204030203" pitchFamily="34" charset="0"/>
                <a:ea typeface="Lato" panose="020F0502020204030203" pitchFamily="34" charset="0"/>
                <a:cs typeface="Lato" panose="020F0502020204030203" pitchFamily="34" charset="0"/>
              </a:rPr>
            </a:br>
            <a:br>
              <a:rPr lang="en-GB" b="1" dirty="0">
                <a:latin typeface="Lato" panose="020F0502020204030203" pitchFamily="34" charset="0"/>
                <a:ea typeface="Lato" panose="020F0502020204030203" pitchFamily="34" charset="0"/>
                <a:cs typeface="Lato" panose="020F0502020204030203" pitchFamily="34" charset="0"/>
              </a:rPr>
            </a:br>
            <a:r>
              <a:rPr lang="en-GB" b="1" i="0" dirty="0">
                <a:solidFill>
                  <a:srgbClr val="181818"/>
                </a:solidFill>
                <a:effectLst/>
                <a:latin typeface="Lato" panose="020F0502020204030203" pitchFamily="34" charset="0"/>
                <a:ea typeface="Lato" panose="020F0502020204030203" pitchFamily="34" charset="0"/>
                <a:cs typeface="Lato" panose="020F0502020204030203" pitchFamily="34" charset="0"/>
              </a:rPr>
              <a:t>After a string of devastating hurricanes and a severe outbreak of Delta Fever, the Gulf Coast has been quarantined. Years later, residents of the Outer States are under the assumption that life in the Delta is all but extinct… but in reality, a new primitive society has been born.</a:t>
            </a:r>
            <a:endParaRPr lang="en-GB" b="1" dirty="0">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EBB590B5-3746-01AC-E61F-F32F481E0CAC}"/>
              </a:ext>
            </a:extLst>
          </p:cNvPr>
          <p:cNvSpPr txBox="1"/>
          <p:nvPr/>
        </p:nvSpPr>
        <p:spPr>
          <a:xfrm>
            <a:off x="3048000" y="146012"/>
            <a:ext cx="6096000" cy="646331"/>
          </a:xfrm>
          <a:prstGeom prst="rect">
            <a:avLst/>
          </a:prstGeom>
          <a:noFill/>
        </p:spPr>
        <p:txBody>
          <a:bodyPr wrap="square">
            <a:spAutoFit/>
          </a:bodyPr>
          <a:lstStyle/>
          <a:p>
            <a:pPr algn="ctr"/>
            <a:r>
              <a:rPr lang="en-GB" sz="3600" b="1" dirty="0"/>
              <a:t>Further readings: FICTION</a:t>
            </a:r>
          </a:p>
        </p:txBody>
      </p:sp>
    </p:spTree>
    <p:extLst>
      <p:ext uri="{BB962C8B-B14F-4D97-AF65-F5344CB8AC3E}">
        <p14:creationId xmlns:p14="http://schemas.microsoft.com/office/powerpoint/2010/main" val="73924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6" name="Picture 6" descr="Earthshot: How to Save Our Planet (Paperback)">
            <a:extLst>
              <a:ext uri="{FF2B5EF4-FFF2-40B4-BE49-F238E27FC236}">
                <a16:creationId xmlns:a16="http://schemas.microsoft.com/office/drawing/2014/main" id="{4CA30528-E18A-7D0F-378A-365E44D35FB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0875" y="1123527"/>
            <a:ext cx="3004632" cy="4604800"/>
          </a:xfrm>
          <a:prstGeom prst="rect">
            <a:avLst/>
          </a:prstGeom>
          <a:noFill/>
          <a:extLst>
            <a:ext uri="{909E8E84-426E-40DD-AFC4-6F175D3DCCD1}">
              <a14:hiddenFill xmlns:a14="http://schemas.microsoft.com/office/drawing/2010/main">
                <a:solidFill>
                  <a:srgbClr val="FFFFFF"/>
                </a:solidFill>
              </a14:hiddenFill>
            </a:ext>
          </a:extLst>
        </p:spPr>
      </p:pic>
      <p:cxnSp>
        <p:nvCxnSpPr>
          <p:cNvPr id="5142" name="Straight Connector 514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122" name="Picture 2">
            <a:extLst>
              <a:ext uri="{FF2B5EF4-FFF2-40B4-BE49-F238E27FC236}">
                <a16:creationId xmlns:a16="http://schemas.microsoft.com/office/drawing/2014/main" id="{7108DF1D-0CB2-F0F5-E920-F8A3EFCCA1D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10676" y="1320364"/>
            <a:ext cx="3537345" cy="4211125"/>
          </a:xfrm>
          <a:prstGeom prst="rect">
            <a:avLst/>
          </a:prstGeom>
          <a:noFill/>
          <a:extLst>
            <a:ext uri="{909E8E84-426E-40DD-AFC4-6F175D3DCCD1}">
              <a14:hiddenFill xmlns:a14="http://schemas.microsoft.com/office/drawing/2010/main">
                <a:solidFill>
                  <a:srgbClr val="FFFFFF"/>
                </a:solidFill>
              </a14:hiddenFill>
            </a:ext>
          </a:extLst>
        </p:spPr>
      </p:pic>
      <p:cxnSp>
        <p:nvCxnSpPr>
          <p:cNvPr id="5144" name="Straight Connector 514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128" name="Picture 8" descr="Six Degrees: Our Future on a Hotter Planet (Paperback)">
            <a:extLst>
              <a:ext uri="{FF2B5EF4-FFF2-40B4-BE49-F238E27FC236}">
                <a16:creationId xmlns:a16="http://schemas.microsoft.com/office/drawing/2014/main" id="{4995AB3A-FC07-EDED-437B-1F3E363CDAD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01312" y="1123528"/>
            <a:ext cx="3039168" cy="4604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B40BEAA-61CD-EB6B-2FC9-29BAFF1AAE2E}"/>
              </a:ext>
            </a:extLst>
          </p:cNvPr>
          <p:cNvSpPr txBox="1"/>
          <p:nvPr/>
        </p:nvSpPr>
        <p:spPr>
          <a:xfrm>
            <a:off x="1989828" y="144575"/>
            <a:ext cx="8275606" cy="769441"/>
          </a:xfrm>
          <a:prstGeom prst="rect">
            <a:avLst/>
          </a:prstGeom>
          <a:noFill/>
        </p:spPr>
        <p:txBody>
          <a:bodyPr wrap="square">
            <a:spAutoFit/>
          </a:bodyPr>
          <a:lstStyle/>
          <a:p>
            <a:pPr algn="ctr"/>
            <a:r>
              <a:rPr lang="en-GB" sz="4400" b="1" dirty="0"/>
              <a:t>Further readings: NON-FICTION</a:t>
            </a:r>
          </a:p>
        </p:txBody>
      </p:sp>
    </p:spTree>
    <p:extLst>
      <p:ext uri="{BB962C8B-B14F-4D97-AF65-F5344CB8AC3E}">
        <p14:creationId xmlns:p14="http://schemas.microsoft.com/office/powerpoint/2010/main" val="17652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7" name="Rectangle 6156">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D3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9" name="Rectangle 6158">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0" name="Picture 6" descr="The Climate Book (Hardback)">
            <a:extLst>
              <a:ext uri="{FF2B5EF4-FFF2-40B4-BE49-F238E27FC236}">
                <a16:creationId xmlns:a16="http://schemas.microsoft.com/office/drawing/2014/main" id="{AEECD743-016F-3147-E541-FECF1FA80C4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6196" y="643467"/>
            <a:ext cx="1794848" cy="2475653"/>
          </a:xfrm>
          <a:prstGeom prst="rect">
            <a:avLst/>
          </a:prstGeom>
          <a:noFill/>
          <a:extLst>
            <a:ext uri="{909E8E84-426E-40DD-AFC4-6F175D3DCCD1}">
              <a14:hiddenFill xmlns:a14="http://schemas.microsoft.com/office/drawing/2010/main">
                <a:solidFill>
                  <a:srgbClr val="FFFFFF"/>
                </a:solidFill>
              </a14:hiddenFill>
            </a:ext>
          </a:extLst>
        </p:spPr>
      </p:pic>
      <p:sp>
        <p:nvSpPr>
          <p:cNvPr id="6161" name="Rectangle 6160">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No One Is Too Small to Make a Difference (Paperback)">
            <a:extLst>
              <a:ext uri="{FF2B5EF4-FFF2-40B4-BE49-F238E27FC236}">
                <a16:creationId xmlns:a16="http://schemas.microsoft.com/office/drawing/2014/main" id="{C51D9E98-C6C6-611E-9C8B-32E8036C47D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22308" y="3748194"/>
            <a:ext cx="1705425" cy="2471631"/>
          </a:xfrm>
          <a:prstGeom prst="rect">
            <a:avLst/>
          </a:prstGeom>
          <a:noFill/>
          <a:extLst>
            <a:ext uri="{909E8E84-426E-40DD-AFC4-6F175D3DCCD1}">
              <a14:hiddenFill xmlns:a14="http://schemas.microsoft.com/office/drawing/2010/main">
                <a:solidFill>
                  <a:srgbClr val="FFFFFF"/>
                </a:solidFill>
              </a14:hiddenFill>
            </a:ext>
          </a:extLst>
        </p:spPr>
      </p:pic>
      <p:sp>
        <p:nvSpPr>
          <p:cNvPr id="6163" name="Rectangle 6162">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A Life on Our Planet: My Witness Statement and a Vision for the Future (Paperback)">
            <a:extLst>
              <a:ext uri="{FF2B5EF4-FFF2-40B4-BE49-F238E27FC236}">
                <a16:creationId xmlns:a16="http://schemas.microsoft.com/office/drawing/2014/main" id="{ABD74234-2B41-3588-F96F-63D1A5F8504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81676" y="874689"/>
            <a:ext cx="3252903" cy="5122681"/>
          </a:xfrm>
          <a:prstGeom prst="rect">
            <a:avLst/>
          </a:prstGeom>
          <a:noFill/>
          <a:extLst>
            <a:ext uri="{909E8E84-426E-40DD-AFC4-6F175D3DCCD1}">
              <a14:hiddenFill xmlns:a14="http://schemas.microsoft.com/office/drawing/2010/main">
                <a:solidFill>
                  <a:srgbClr val="FFFFFF"/>
                </a:solidFill>
              </a14:hiddenFill>
            </a:ext>
          </a:extLst>
        </p:spPr>
      </p:pic>
      <p:sp>
        <p:nvSpPr>
          <p:cNvPr id="6165" name="Rectangle 6164">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524" y="487090"/>
            <a:ext cx="3588174"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2" name="Picture 8" descr="This Is Not A Drill: An Extinction Rebellion Handbook (Paperback)">
            <a:extLst>
              <a:ext uri="{FF2B5EF4-FFF2-40B4-BE49-F238E27FC236}">
                <a16:creationId xmlns:a16="http://schemas.microsoft.com/office/drawing/2014/main" id="{C250416B-2274-C1AF-5694-2FD8CCE1F55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313518" y="981009"/>
            <a:ext cx="3252903" cy="4910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22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ABA6F27-ED80-B987-E16C-044DB7D95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57" y="0"/>
            <a:ext cx="4460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FFF5CC7-F2C4-6C90-DB9A-11D525A6731C}"/>
              </a:ext>
            </a:extLst>
          </p:cNvPr>
          <p:cNvSpPr txBox="1"/>
          <p:nvPr/>
        </p:nvSpPr>
        <p:spPr>
          <a:xfrm>
            <a:off x="4677106" y="751344"/>
            <a:ext cx="6131642" cy="5355312"/>
          </a:xfrm>
          <a:prstGeom prst="rect">
            <a:avLst/>
          </a:prstGeom>
          <a:noFill/>
        </p:spPr>
        <p:txBody>
          <a:bodyPr wrap="square">
            <a:spAutoFit/>
          </a:bodyPr>
          <a:lstStyle/>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Feeding the world, climate change, biodiversity, antibiotics, plastics, pandemics - the list of concerns seems endless. </a:t>
            </a:r>
          </a:p>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But what is most pressing, and what should we do first? Do we all need to become vegetarian? How can we fly in a low-carbon world? How can we take control of technology? And, given the global nature of the challenges we now face, what on Earth can any of us do, as individuals? </a:t>
            </a:r>
          </a:p>
          <a:p>
            <a:endParaRPr lang="en-GB" b="1" dirty="0">
              <a:solidFill>
                <a:srgbClr val="0F1111"/>
              </a:solidFill>
              <a:latin typeface="Lato" panose="020F0502020204030203" pitchFamily="34" charset="0"/>
              <a:ea typeface="Lato" panose="020F0502020204030203" pitchFamily="34" charset="0"/>
              <a:cs typeface="Lato" panose="020F0502020204030203" pitchFamily="34" charset="0"/>
            </a:endParaRPr>
          </a:p>
          <a:p>
            <a:r>
              <a:rPr lang="en-GB" b="1" i="0" dirty="0">
                <a:solidFill>
                  <a:srgbClr val="0F1111"/>
                </a:solidFill>
                <a:effectLst/>
                <a:latin typeface="Lato" panose="020F0502020204030203" pitchFamily="34" charset="0"/>
                <a:ea typeface="Lato" panose="020F0502020204030203" pitchFamily="34" charset="0"/>
                <a:cs typeface="Lato" panose="020F0502020204030203" pitchFamily="34" charset="0"/>
              </a:rPr>
              <a:t>Mike Berners-Lee has crunched the numbers and plotted a course of action that is full of hope, practical, and enjoyable. This is the big-picture perspective on the environmental and economic challenges of our day, laid out in one place, and traced through to the underlying roots - questions of how we live and think. This updated edition has new material on protests, pandemics, wildfires, investments, carbon targets and of course, on the key question: given all this, what can I do?</a:t>
            </a:r>
            <a:endParaRPr lang="en-GB"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972974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C41AFB8-588A-AD5F-F775-9EC85E6C56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6363" y="0"/>
            <a:ext cx="446563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81556D3-A771-122E-6D20-3B88CC54A967}"/>
              </a:ext>
            </a:extLst>
          </p:cNvPr>
          <p:cNvSpPr txBox="1"/>
          <p:nvPr/>
        </p:nvSpPr>
        <p:spPr>
          <a:xfrm>
            <a:off x="92015" y="120647"/>
            <a:ext cx="6887787" cy="6647974"/>
          </a:xfrm>
          <a:prstGeom prst="rect">
            <a:avLst/>
          </a:prstGeom>
          <a:noFill/>
        </p:spPr>
        <p:txBody>
          <a:bodyPr wrap="square">
            <a:spAutoFit/>
          </a:bodyPr>
          <a:lstStyle/>
          <a:p>
            <a: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t>The future is ours to create: it will be shaped by who we choose to be in the coming years. The coming decade is a turning point - it is time to turn from indifference or despair and towards a stubborn, determined optimism.</a:t>
            </a:r>
            <a:b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b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sz="2400" b="1" i="1" dirty="0">
                <a:solidFill>
                  <a:srgbClr val="0F1111"/>
                </a:solidFill>
                <a:effectLst/>
                <a:latin typeface="Lato" panose="020F0502020204030203" pitchFamily="34" charset="0"/>
                <a:ea typeface="Lato" panose="020F0502020204030203" pitchFamily="34" charset="0"/>
                <a:cs typeface="Lato" panose="020F0502020204030203" pitchFamily="34" charset="0"/>
              </a:rPr>
              <a:t>The Future We Choose</a:t>
            </a:r>
            <a: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t> is a passionate call to arms from former UN Executive Secretary for Climate Change, Christiana Figueres, and Tom Rivett-Carnac, senior political strategist for the Paris Agreement.</a:t>
            </a:r>
            <a:b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b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br>
            <a: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t>Practical, optimistic and empowering, </a:t>
            </a:r>
            <a:r>
              <a:rPr lang="en-GB" sz="2400" b="1" i="1" dirty="0">
                <a:solidFill>
                  <a:srgbClr val="0F1111"/>
                </a:solidFill>
                <a:effectLst/>
                <a:latin typeface="Lato" panose="020F0502020204030203" pitchFamily="34" charset="0"/>
                <a:ea typeface="Lato" panose="020F0502020204030203" pitchFamily="34" charset="0"/>
                <a:cs typeface="Lato" panose="020F0502020204030203" pitchFamily="34" charset="0"/>
              </a:rPr>
              <a:t>The Future We Choose</a:t>
            </a:r>
            <a:r>
              <a:rPr lang="en-GB" sz="2400" b="1" i="0" dirty="0">
                <a:solidFill>
                  <a:srgbClr val="0F1111"/>
                </a:solidFill>
                <a:effectLst/>
                <a:latin typeface="Lato" panose="020F0502020204030203" pitchFamily="34" charset="0"/>
                <a:ea typeface="Lato" panose="020F0502020204030203" pitchFamily="34" charset="0"/>
                <a:cs typeface="Lato" panose="020F0502020204030203" pitchFamily="34" charset="0"/>
              </a:rPr>
              <a:t> shows us steps we can all take to renew our planet and create a better world beyond the climate crisis: today, tomorrow, this year and in the coming decade.</a:t>
            </a:r>
            <a:br>
              <a:rPr lang="en-GB" b="0" i="0" dirty="0">
                <a:solidFill>
                  <a:srgbClr val="0F1111"/>
                </a:solidFill>
                <a:effectLst/>
                <a:latin typeface="Amazon Ember"/>
              </a:rPr>
            </a:br>
            <a:endParaRPr lang="en-GB" dirty="0"/>
          </a:p>
        </p:txBody>
      </p:sp>
    </p:spTree>
    <p:extLst>
      <p:ext uri="{BB962C8B-B14F-4D97-AF65-F5344CB8AC3E}">
        <p14:creationId xmlns:p14="http://schemas.microsoft.com/office/powerpoint/2010/main" val="3619712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9D297F-2EFC-BDF4-9D78-B320BF8E8908}"/>
              </a:ext>
            </a:extLst>
          </p:cNvPr>
          <p:cNvSpPr txBox="1"/>
          <p:nvPr/>
        </p:nvSpPr>
        <p:spPr>
          <a:xfrm>
            <a:off x="1359158" y="2823770"/>
            <a:ext cx="9772261" cy="369332"/>
          </a:xfrm>
          <a:prstGeom prst="rect">
            <a:avLst/>
          </a:prstGeom>
          <a:noFill/>
        </p:spPr>
        <p:txBody>
          <a:bodyPr wrap="square" rtlCol="0">
            <a:spAutoFit/>
          </a:bodyPr>
          <a:lstStyle/>
          <a:p>
            <a:r>
              <a:rPr lang="en-GB" dirty="0"/>
              <a:t>Teaching resources created by Cecile Semple at Ardingly College (</a:t>
            </a:r>
            <a:r>
              <a:rPr lang="en-GB" dirty="0">
                <a:hlinkClick r:id="rId2"/>
              </a:rPr>
              <a:t>Cecile.Semple@ardingly.com</a:t>
            </a:r>
            <a:r>
              <a:rPr lang="en-GB" dirty="0"/>
              <a:t>) </a:t>
            </a:r>
          </a:p>
        </p:txBody>
      </p:sp>
    </p:spTree>
    <p:extLst>
      <p:ext uri="{BB962C8B-B14F-4D97-AF65-F5344CB8AC3E}">
        <p14:creationId xmlns:p14="http://schemas.microsoft.com/office/powerpoint/2010/main" val="67230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16075</TotalTime>
  <Words>2129</Words>
  <Application>Microsoft Office PowerPoint</Application>
  <PresentationFormat>Widescreen</PresentationFormat>
  <Paragraphs>120</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Amazon Ember</vt:lpstr>
      <vt:lpstr>Arial</vt:lpstr>
      <vt:lpstr>Calibri</vt:lpstr>
      <vt:lpstr>Calibri Light</vt:lpstr>
      <vt:lpstr>Lato</vt:lpstr>
      <vt:lpstr>Rubik</vt:lpstr>
      <vt:lpstr>WordVisiCarriageReturn_MSFontService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Cecile Semple</dc:creator>
  <cp:lastModifiedBy>Lauren James</cp:lastModifiedBy>
  <cp:revision>4</cp:revision>
  <dcterms:created xsi:type="dcterms:W3CDTF">2022-08-04T17:43:52Z</dcterms:created>
  <dcterms:modified xsi:type="dcterms:W3CDTF">2023-03-01T13:29:59Z</dcterms:modified>
</cp:coreProperties>
</file>