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3" r:id="rId3"/>
    <p:sldId id="269" r:id="rId4"/>
    <p:sldId id="266" r:id="rId5"/>
    <p:sldId id="267" r:id="rId6"/>
    <p:sldId id="260" r:id="rId7"/>
    <p:sldId id="261" r:id="rId8"/>
    <p:sldId id="259" r:id="rId9"/>
    <p:sldId id="258" r:id="rId10"/>
    <p:sldId id="262" r:id="rId11"/>
    <p:sldId id="256" r:id="rId12"/>
    <p:sldId id="28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8F0F00-7304-4670-B560-E50F4E23EA77}" v="1" dt="2023-03-01T13:30:17.0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82" d="100"/>
          <a:sy n="82" d="100"/>
        </p:scale>
        <p:origin x="49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en James" userId="edaac13c0706aeb5" providerId="LiveId" clId="{0A8F0F00-7304-4670-B560-E50F4E23EA77}"/>
    <pc:docChg chg="addSld delSld modSld">
      <pc:chgData name="Lauren James" userId="edaac13c0706aeb5" providerId="LiveId" clId="{0A8F0F00-7304-4670-B560-E50F4E23EA77}" dt="2023-03-01T13:30:18.949" v="2" actId="47"/>
      <pc:docMkLst>
        <pc:docMk/>
      </pc:docMkLst>
      <pc:sldChg chg="new del">
        <pc:chgData name="Lauren James" userId="edaac13c0706aeb5" providerId="LiveId" clId="{0A8F0F00-7304-4670-B560-E50F4E23EA77}" dt="2023-03-01T13:30:18.949" v="2" actId="47"/>
        <pc:sldMkLst>
          <pc:docMk/>
          <pc:sldMk cId="765098405" sldId="270"/>
        </pc:sldMkLst>
      </pc:sldChg>
      <pc:sldChg chg="add">
        <pc:chgData name="Lauren James" userId="edaac13c0706aeb5" providerId="LiveId" clId="{0A8F0F00-7304-4670-B560-E50F4E23EA77}" dt="2023-03-01T13:30:17.083" v="1"/>
        <pc:sldMkLst>
          <pc:docMk/>
          <pc:sldMk cId="67230092" sldId="28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776A8-5D68-38B2-C30A-B50FFCE8444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EAFF2F2-D95E-5387-97C5-39D5F097F1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860ACE9-BDAE-F833-DB19-74E892A52DD3}"/>
              </a:ext>
            </a:extLst>
          </p:cNvPr>
          <p:cNvSpPr>
            <a:spLocks noGrp="1"/>
          </p:cNvSpPr>
          <p:nvPr>
            <p:ph type="dt" sz="half" idx="10"/>
          </p:nvPr>
        </p:nvSpPr>
        <p:spPr/>
        <p:txBody>
          <a:bodyPr/>
          <a:lstStyle/>
          <a:p>
            <a:fld id="{3137AE9B-4AAA-4359-B417-EF10A8376A4B}" type="datetimeFigureOut">
              <a:rPr lang="en-GB" smtClean="0"/>
              <a:t>01/03/2023</a:t>
            </a:fld>
            <a:endParaRPr lang="en-GB"/>
          </a:p>
        </p:txBody>
      </p:sp>
      <p:sp>
        <p:nvSpPr>
          <p:cNvPr id="5" name="Footer Placeholder 4">
            <a:extLst>
              <a:ext uri="{FF2B5EF4-FFF2-40B4-BE49-F238E27FC236}">
                <a16:creationId xmlns:a16="http://schemas.microsoft.com/office/drawing/2014/main" id="{5CFB08AF-1A2E-5BE3-22AF-69129E3DAF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B79376-7B08-60A9-AF32-D73EC1B8A6A5}"/>
              </a:ext>
            </a:extLst>
          </p:cNvPr>
          <p:cNvSpPr>
            <a:spLocks noGrp="1"/>
          </p:cNvSpPr>
          <p:nvPr>
            <p:ph type="sldNum" sz="quarter" idx="12"/>
          </p:nvPr>
        </p:nvSpPr>
        <p:spPr/>
        <p:txBody>
          <a:bodyPr/>
          <a:lstStyle/>
          <a:p>
            <a:fld id="{A4A05E79-D917-4615-9624-9EC09353D9D5}" type="slidenum">
              <a:rPr lang="en-GB" smtClean="0"/>
              <a:t>‹#›</a:t>
            </a:fld>
            <a:endParaRPr lang="en-GB"/>
          </a:p>
        </p:txBody>
      </p:sp>
    </p:spTree>
    <p:extLst>
      <p:ext uri="{BB962C8B-B14F-4D97-AF65-F5344CB8AC3E}">
        <p14:creationId xmlns:p14="http://schemas.microsoft.com/office/powerpoint/2010/main" val="2895985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7329-2128-5D62-C32E-BFABA74EB61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4228B13-7D1A-64A3-5ADF-543CD098E3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EF3D8C-EE14-E26C-0588-D9C2061AFDD3}"/>
              </a:ext>
            </a:extLst>
          </p:cNvPr>
          <p:cNvSpPr>
            <a:spLocks noGrp="1"/>
          </p:cNvSpPr>
          <p:nvPr>
            <p:ph type="dt" sz="half" idx="10"/>
          </p:nvPr>
        </p:nvSpPr>
        <p:spPr/>
        <p:txBody>
          <a:bodyPr/>
          <a:lstStyle/>
          <a:p>
            <a:fld id="{3137AE9B-4AAA-4359-B417-EF10A8376A4B}" type="datetimeFigureOut">
              <a:rPr lang="en-GB" smtClean="0"/>
              <a:t>01/03/2023</a:t>
            </a:fld>
            <a:endParaRPr lang="en-GB"/>
          </a:p>
        </p:txBody>
      </p:sp>
      <p:sp>
        <p:nvSpPr>
          <p:cNvPr id="5" name="Footer Placeholder 4">
            <a:extLst>
              <a:ext uri="{FF2B5EF4-FFF2-40B4-BE49-F238E27FC236}">
                <a16:creationId xmlns:a16="http://schemas.microsoft.com/office/drawing/2014/main" id="{1D9957A8-45BB-0D77-E040-DC64F6FFA1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4675B6-836D-9D43-E6A8-57B037866B26}"/>
              </a:ext>
            </a:extLst>
          </p:cNvPr>
          <p:cNvSpPr>
            <a:spLocks noGrp="1"/>
          </p:cNvSpPr>
          <p:nvPr>
            <p:ph type="sldNum" sz="quarter" idx="12"/>
          </p:nvPr>
        </p:nvSpPr>
        <p:spPr/>
        <p:txBody>
          <a:bodyPr/>
          <a:lstStyle/>
          <a:p>
            <a:fld id="{A4A05E79-D917-4615-9624-9EC09353D9D5}" type="slidenum">
              <a:rPr lang="en-GB" smtClean="0"/>
              <a:t>‹#›</a:t>
            </a:fld>
            <a:endParaRPr lang="en-GB"/>
          </a:p>
        </p:txBody>
      </p:sp>
    </p:spTree>
    <p:extLst>
      <p:ext uri="{BB962C8B-B14F-4D97-AF65-F5344CB8AC3E}">
        <p14:creationId xmlns:p14="http://schemas.microsoft.com/office/powerpoint/2010/main" val="2769127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D6367-BFA1-9C88-A043-D148463270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3573F21-7C54-2EF7-4DCD-FF276CA926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540D276-5DB4-CF99-7E5E-AA412483076E}"/>
              </a:ext>
            </a:extLst>
          </p:cNvPr>
          <p:cNvSpPr>
            <a:spLocks noGrp="1"/>
          </p:cNvSpPr>
          <p:nvPr>
            <p:ph type="dt" sz="half" idx="10"/>
          </p:nvPr>
        </p:nvSpPr>
        <p:spPr/>
        <p:txBody>
          <a:bodyPr/>
          <a:lstStyle/>
          <a:p>
            <a:fld id="{3137AE9B-4AAA-4359-B417-EF10A8376A4B}" type="datetimeFigureOut">
              <a:rPr lang="en-GB" smtClean="0"/>
              <a:t>01/03/2023</a:t>
            </a:fld>
            <a:endParaRPr lang="en-GB"/>
          </a:p>
        </p:txBody>
      </p:sp>
      <p:sp>
        <p:nvSpPr>
          <p:cNvPr id="5" name="Footer Placeholder 4">
            <a:extLst>
              <a:ext uri="{FF2B5EF4-FFF2-40B4-BE49-F238E27FC236}">
                <a16:creationId xmlns:a16="http://schemas.microsoft.com/office/drawing/2014/main" id="{930F91CF-C6D4-FEB8-2DBF-12150F4C22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52B903-83CF-8252-4A5C-4410B0243B7A}"/>
              </a:ext>
            </a:extLst>
          </p:cNvPr>
          <p:cNvSpPr>
            <a:spLocks noGrp="1"/>
          </p:cNvSpPr>
          <p:nvPr>
            <p:ph type="sldNum" sz="quarter" idx="12"/>
          </p:nvPr>
        </p:nvSpPr>
        <p:spPr/>
        <p:txBody>
          <a:bodyPr/>
          <a:lstStyle/>
          <a:p>
            <a:fld id="{A4A05E79-D917-4615-9624-9EC09353D9D5}" type="slidenum">
              <a:rPr lang="en-GB" smtClean="0"/>
              <a:t>‹#›</a:t>
            </a:fld>
            <a:endParaRPr lang="en-GB"/>
          </a:p>
        </p:txBody>
      </p:sp>
    </p:spTree>
    <p:extLst>
      <p:ext uri="{BB962C8B-B14F-4D97-AF65-F5344CB8AC3E}">
        <p14:creationId xmlns:p14="http://schemas.microsoft.com/office/powerpoint/2010/main" val="3422845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8714-EF76-1D8E-6D79-FF1A34CF359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51D7889-E5D3-9A67-F70A-F648BA415F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0D2D7C3-40F0-796C-80FA-4D0A25A460E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E386854-14E1-10A4-61F2-8DE8350DEA1F}"/>
              </a:ext>
            </a:extLst>
          </p:cNvPr>
          <p:cNvSpPr>
            <a:spLocks noGrp="1"/>
          </p:cNvSpPr>
          <p:nvPr>
            <p:ph type="dt" sz="half" idx="10"/>
          </p:nvPr>
        </p:nvSpPr>
        <p:spPr/>
        <p:txBody>
          <a:bodyPr/>
          <a:lstStyle/>
          <a:p>
            <a:fld id="{3137AE9B-4AAA-4359-B417-EF10A8376A4B}" type="datetimeFigureOut">
              <a:rPr lang="en-GB" smtClean="0"/>
              <a:t>01/03/2023</a:t>
            </a:fld>
            <a:endParaRPr lang="en-GB"/>
          </a:p>
        </p:txBody>
      </p:sp>
      <p:sp>
        <p:nvSpPr>
          <p:cNvPr id="6" name="Footer Placeholder 5">
            <a:extLst>
              <a:ext uri="{FF2B5EF4-FFF2-40B4-BE49-F238E27FC236}">
                <a16:creationId xmlns:a16="http://schemas.microsoft.com/office/drawing/2014/main" id="{57925C70-4CE1-E7F9-796B-D1712B26841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6BDEC04-EC5A-D467-239B-A24AC270637A}"/>
              </a:ext>
            </a:extLst>
          </p:cNvPr>
          <p:cNvSpPr>
            <a:spLocks noGrp="1"/>
          </p:cNvSpPr>
          <p:nvPr>
            <p:ph type="sldNum" sz="quarter" idx="12"/>
          </p:nvPr>
        </p:nvSpPr>
        <p:spPr/>
        <p:txBody>
          <a:bodyPr/>
          <a:lstStyle/>
          <a:p>
            <a:fld id="{A4A05E79-D917-4615-9624-9EC09353D9D5}" type="slidenum">
              <a:rPr lang="en-GB" smtClean="0"/>
              <a:t>‹#›</a:t>
            </a:fld>
            <a:endParaRPr lang="en-GB"/>
          </a:p>
        </p:txBody>
      </p:sp>
    </p:spTree>
    <p:extLst>
      <p:ext uri="{BB962C8B-B14F-4D97-AF65-F5344CB8AC3E}">
        <p14:creationId xmlns:p14="http://schemas.microsoft.com/office/powerpoint/2010/main" val="649567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247A6-7A89-CBFD-3B69-6186980BBFF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72256B0-1C1F-0641-54CD-D2D99BE8BC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750699-7A08-76F2-23A2-181E399CBB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0610602-2B1A-4404-DBED-03BCA6FECE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D25034-9D7A-6993-8153-122E4C99D5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3E91FFA-34B0-0228-CF2B-DA74B79A156D}"/>
              </a:ext>
            </a:extLst>
          </p:cNvPr>
          <p:cNvSpPr>
            <a:spLocks noGrp="1"/>
          </p:cNvSpPr>
          <p:nvPr>
            <p:ph type="dt" sz="half" idx="10"/>
          </p:nvPr>
        </p:nvSpPr>
        <p:spPr/>
        <p:txBody>
          <a:bodyPr/>
          <a:lstStyle/>
          <a:p>
            <a:fld id="{3137AE9B-4AAA-4359-B417-EF10A8376A4B}" type="datetimeFigureOut">
              <a:rPr lang="en-GB" smtClean="0"/>
              <a:t>01/03/2023</a:t>
            </a:fld>
            <a:endParaRPr lang="en-GB"/>
          </a:p>
        </p:txBody>
      </p:sp>
      <p:sp>
        <p:nvSpPr>
          <p:cNvPr id="8" name="Footer Placeholder 7">
            <a:extLst>
              <a:ext uri="{FF2B5EF4-FFF2-40B4-BE49-F238E27FC236}">
                <a16:creationId xmlns:a16="http://schemas.microsoft.com/office/drawing/2014/main" id="{B22FAF73-33FE-A72D-7DB7-98D515948B6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7B15092-5C11-A12D-9BB7-003FF9BF6EE9}"/>
              </a:ext>
            </a:extLst>
          </p:cNvPr>
          <p:cNvSpPr>
            <a:spLocks noGrp="1"/>
          </p:cNvSpPr>
          <p:nvPr>
            <p:ph type="sldNum" sz="quarter" idx="12"/>
          </p:nvPr>
        </p:nvSpPr>
        <p:spPr/>
        <p:txBody>
          <a:bodyPr/>
          <a:lstStyle/>
          <a:p>
            <a:fld id="{A4A05E79-D917-4615-9624-9EC09353D9D5}" type="slidenum">
              <a:rPr lang="en-GB" smtClean="0"/>
              <a:t>‹#›</a:t>
            </a:fld>
            <a:endParaRPr lang="en-GB"/>
          </a:p>
        </p:txBody>
      </p:sp>
    </p:spTree>
    <p:extLst>
      <p:ext uri="{BB962C8B-B14F-4D97-AF65-F5344CB8AC3E}">
        <p14:creationId xmlns:p14="http://schemas.microsoft.com/office/powerpoint/2010/main" val="3480154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43E1F-0C35-11CB-E522-B53B8E89F82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C59C17-A305-5183-5866-8CAC6F118A82}"/>
              </a:ext>
            </a:extLst>
          </p:cNvPr>
          <p:cNvSpPr>
            <a:spLocks noGrp="1"/>
          </p:cNvSpPr>
          <p:nvPr>
            <p:ph type="dt" sz="half" idx="10"/>
          </p:nvPr>
        </p:nvSpPr>
        <p:spPr/>
        <p:txBody>
          <a:bodyPr/>
          <a:lstStyle/>
          <a:p>
            <a:fld id="{3137AE9B-4AAA-4359-B417-EF10A8376A4B}" type="datetimeFigureOut">
              <a:rPr lang="en-GB" smtClean="0"/>
              <a:t>01/03/2023</a:t>
            </a:fld>
            <a:endParaRPr lang="en-GB"/>
          </a:p>
        </p:txBody>
      </p:sp>
      <p:sp>
        <p:nvSpPr>
          <p:cNvPr id="4" name="Footer Placeholder 3">
            <a:extLst>
              <a:ext uri="{FF2B5EF4-FFF2-40B4-BE49-F238E27FC236}">
                <a16:creationId xmlns:a16="http://schemas.microsoft.com/office/drawing/2014/main" id="{C8CD64A3-2C35-58A0-CED0-FF44723850C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6E53019-20B9-0E70-65B7-097042982278}"/>
              </a:ext>
            </a:extLst>
          </p:cNvPr>
          <p:cNvSpPr>
            <a:spLocks noGrp="1"/>
          </p:cNvSpPr>
          <p:nvPr>
            <p:ph type="sldNum" sz="quarter" idx="12"/>
          </p:nvPr>
        </p:nvSpPr>
        <p:spPr/>
        <p:txBody>
          <a:bodyPr/>
          <a:lstStyle/>
          <a:p>
            <a:fld id="{A4A05E79-D917-4615-9624-9EC09353D9D5}" type="slidenum">
              <a:rPr lang="en-GB" smtClean="0"/>
              <a:t>‹#›</a:t>
            </a:fld>
            <a:endParaRPr lang="en-GB"/>
          </a:p>
        </p:txBody>
      </p:sp>
    </p:spTree>
    <p:extLst>
      <p:ext uri="{BB962C8B-B14F-4D97-AF65-F5344CB8AC3E}">
        <p14:creationId xmlns:p14="http://schemas.microsoft.com/office/powerpoint/2010/main" val="1634455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65933A-3B43-C981-2203-94846F906263}"/>
              </a:ext>
            </a:extLst>
          </p:cNvPr>
          <p:cNvSpPr>
            <a:spLocks noGrp="1"/>
          </p:cNvSpPr>
          <p:nvPr>
            <p:ph type="dt" sz="half" idx="10"/>
          </p:nvPr>
        </p:nvSpPr>
        <p:spPr/>
        <p:txBody>
          <a:bodyPr/>
          <a:lstStyle/>
          <a:p>
            <a:fld id="{3137AE9B-4AAA-4359-B417-EF10A8376A4B}" type="datetimeFigureOut">
              <a:rPr lang="en-GB" smtClean="0"/>
              <a:t>01/03/2023</a:t>
            </a:fld>
            <a:endParaRPr lang="en-GB"/>
          </a:p>
        </p:txBody>
      </p:sp>
      <p:sp>
        <p:nvSpPr>
          <p:cNvPr id="3" name="Footer Placeholder 2">
            <a:extLst>
              <a:ext uri="{FF2B5EF4-FFF2-40B4-BE49-F238E27FC236}">
                <a16:creationId xmlns:a16="http://schemas.microsoft.com/office/drawing/2014/main" id="{0E3FE2CF-0E88-4FBA-E866-D67FDBAACF4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81C04DC-D04B-F840-D87E-F5F5AFBE6722}"/>
              </a:ext>
            </a:extLst>
          </p:cNvPr>
          <p:cNvSpPr>
            <a:spLocks noGrp="1"/>
          </p:cNvSpPr>
          <p:nvPr>
            <p:ph type="sldNum" sz="quarter" idx="12"/>
          </p:nvPr>
        </p:nvSpPr>
        <p:spPr/>
        <p:txBody>
          <a:bodyPr/>
          <a:lstStyle/>
          <a:p>
            <a:fld id="{A4A05E79-D917-4615-9624-9EC09353D9D5}" type="slidenum">
              <a:rPr lang="en-GB" smtClean="0"/>
              <a:t>‹#›</a:t>
            </a:fld>
            <a:endParaRPr lang="en-GB"/>
          </a:p>
        </p:txBody>
      </p:sp>
    </p:spTree>
    <p:extLst>
      <p:ext uri="{BB962C8B-B14F-4D97-AF65-F5344CB8AC3E}">
        <p14:creationId xmlns:p14="http://schemas.microsoft.com/office/powerpoint/2010/main" val="2081416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FD35D-6D61-1D0A-1996-3E9B7B2951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B8924DF-DC83-9A9B-F1A1-1C9656B780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D606944-5B34-14FD-F00B-AD4C1D7756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5EFE8E-B99A-9576-7895-B0F40E98B1C2}"/>
              </a:ext>
            </a:extLst>
          </p:cNvPr>
          <p:cNvSpPr>
            <a:spLocks noGrp="1"/>
          </p:cNvSpPr>
          <p:nvPr>
            <p:ph type="dt" sz="half" idx="10"/>
          </p:nvPr>
        </p:nvSpPr>
        <p:spPr/>
        <p:txBody>
          <a:bodyPr/>
          <a:lstStyle/>
          <a:p>
            <a:fld id="{3137AE9B-4AAA-4359-B417-EF10A8376A4B}" type="datetimeFigureOut">
              <a:rPr lang="en-GB" smtClean="0"/>
              <a:t>01/03/2023</a:t>
            </a:fld>
            <a:endParaRPr lang="en-GB"/>
          </a:p>
        </p:txBody>
      </p:sp>
      <p:sp>
        <p:nvSpPr>
          <p:cNvPr id="6" name="Footer Placeholder 5">
            <a:extLst>
              <a:ext uri="{FF2B5EF4-FFF2-40B4-BE49-F238E27FC236}">
                <a16:creationId xmlns:a16="http://schemas.microsoft.com/office/drawing/2014/main" id="{9ECC7D3C-CB5C-A98A-28B4-D5AD7FAFA0A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BF18FDE-B5C8-9B21-ADC9-1421A1C27722}"/>
              </a:ext>
            </a:extLst>
          </p:cNvPr>
          <p:cNvSpPr>
            <a:spLocks noGrp="1"/>
          </p:cNvSpPr>
          <p:nvPr>
            <p:ph type="sldNum" sz="quarter" idx="12"/>
          </p:nvPr>
        </p:nvSpPr>
        <p:spPr/>
        <p:txBody>
          <a:bodyPr/>
          <a:lstStyle/>
          <a:p>
            <a:fld id="{A4A05E79-D917-4615-9624-9EC09353D9D5}" type="slidenum">
              <a:rPr lang="en-GB" smtClean="0"/>
              <a:t>‹#›</a:t>
            </a:fld>
            <a:endParaRPr lang="en-GB"/>
          </a:p>
        </p:txBody>
      </p:sp>
    </p:spTree>
    <p:extLst>
      <p:ext uri="{BB962C8B-B14F-4D97-AF65-F5344CB8AC3E}">
        <p14:creationId xmlns:p14="http://schemas.microsoft.com/office/powerpoint/2010/main" val="4016264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ED610-A908-D747-F2E7-DE0713D98C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5417BD9-6AE1-2C0B-9606-D18ED86989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6120FD7-3A94-A3DB-F2C0-5B6226C1B6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F945B2-ECF5-ED1E-FB73-F32A5BAAAA06}"/>
              </a:ext>
            </a:extLst>
          </p:cNvPr>
          <p:cNvSpPr>
            <a:spLocks noGrp="1"/>
          </p:cNvSpPr>
          <p:nvPr>
            <p:ph type="dt" sz="half" idx="10"/>
          </p:nvPr>
        </p:nvSpPr>
        <p:spPr/>
        <p:txBody>
          <a:bodyPr/>
          <a:lstStyle/>
          <a:p>
            <a:fld id="{3137AE9B-4AAA-4359-B417-EF10A8376A4B}" type="datetimeFigureOut">
              <a:rPr lang="en-GB" smtClean="0"/>
              <a:t>01/03/2023</a:t>
            </a:fld>
            <a:endParaRPr lang="en-GB"/>
          </a:p>
        </p:txBody>
      </p:sp>
      <p:sp>
        <p:nvSpPr>
          <p:cNvPr id="6" name="Footer Placeholder 5">
            <a:extLst>
              <a:ext uri="{FF2B5EF4-FFF2-40B4-BE49-F238E27FC236}">
                <a16:creationId xmlns:a16="http://schemas.microsoft.com/office/drawing/2014/main" id="{20909E73-0FB4-6BAA-F405-E9561F81C59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BD0C3B-58BC-356B-DCAE-B63C595606BB}"/>
              </a:ext>
            </a:extLst>
          </p:cNvPr>
          <p:cNvSpPr>
            <a:spLocks noGrp="1"/>
          </p:cNvSpPr>
          <p:nvPr>
            <p:ph type="sldNum" sz="quarter" idx="12"/>
          </p:nvPr>
        </p:nvSpPr>
        <p:spPr/>
        <p:txBody>
          <a:bodyPr/>
          <a:lstStyle/>
          <a:p>
            <a:fld id="{A4A05E79-D917-4615-9624-9EC09353D9D5}" type="slidenum">
              <a:rPr lang="en-GB" smtClean="0"/>
              <a:t>‹#›</a:t>
            </a:fld>
            <a:endParaRPr lang="en-GB"/>
          </a:p>
        </p:txBody>
      </p:sp>
    </p:spTree>
    <p:extLst>
      <p:ext uri="{BB962C8B-B14F-4D97-AF65-F5344CB8AC3E}">
        <p14:creationId xmlns:p14="http://schemas.microsoft.com/office/powerpoint/2010/main" val="4045760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0D88-FD9C-8C7A-8314-32A6E1E452B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2DCECC-1264-2804-832B-C97F011AF5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301ECE-E852-B3AF-080F-7CCE4DD27611}"/>
              </a:ext>
            </a:extLst>
          </p:cNvPr>
          <p:cNvSpPr>
            <a:spLocks noGrp="1"/>
          </p:cNvSpPr>
          <p:nvPr>
            <p:ph type="dt" sz="half" idx="10"/>
          </p:nvPr>
        </p:nvSpPr>
        <p:spPr/>
        <p:txBody>
          <a:bodyPr/>
          <a:lstStyle/>
          <a:p>
            <a:fld id="{3137AE9B-4AAA-4359-B417-EF10A8376A4B}" type="datetimeFigureOut">
              <a:rPr lang="en-GB" smtClean="0"/>
              <a:t>01/03/2023</a:t>
            </a:fld>
            <a:endParaRPr lang="en-GB"/>
          </a:p>
        </p:txBody>
      </p:sp>
      <p:sp>
        <p:nvSpPr>
          <p:cNvPr id="5" name="Footer Placeholder 4">
            <a:extLst>
              <a:ext uri="{FF2B5EF4-FFF2-40B4-BE49-F238E27FC236}">
                <a16:creationId xmlns:a16="http://schemas.microsoft.com/office/drawing/2014/main" id="{2656C6A5-1571-3ADF-F7CB-89B41A780E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74E4E1-7526-D666-EEF7-6027CBB99579}"/>
              </a:ext>
            </a:extLst>
          </p:cNvPr>
          <p:cNvSpPr>
            <a:spLocks noGrp="1"/>
          </p:cNvSpPr>
          <p:nvPr>
            <p:ph type="sldNum" sz="quarter" idx="12"/>
          </p:nvPr>
        </p:nvSpPr>
        <p:spPr/>
        <p:txBody>
          <a:bodyPr/>
          <a:lstStyle/>
          <a:p>
            <a:fld id="{A4A05E79-D917-4615-9624-9EC09353D9D5}" type="slidenum">
              <a:rPr lang="en-GB" smtClean="0"/>
              <a:t>‹#›</a:t>
            </a:fld>
            <a:endParaRPr lang="en-GB"/>
          </a:p>
        </p:txBody>
      </p:sp>
    </p:spTree>
    <p:extLst>
      <p:ext uri="{BB962C8B-B14F-4D97-AF65-F5344CB8AC3E}">
        <p14:creationId xmlns:p14="http://schemas.microsoft.com/office/powerpoint/2010/main" val="2918452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2E002F-2B2E-8E51-4BC2-920869167B5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C52774F-9AC5-C73B-69DC-C0834F73322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4F72ED-F3B0-47F2-F338-EBCA4252273B}"/>
              </a:ext>
            </a:extLst>
          </p:cNvPr>
          <p:cNvSpPr>
            <a:spLocks noGrp="1"/>
          </p:cNvSpPr>
          <p:nvPr>
            <p:ph type="dt" sz="half" idx="10"/>
          </p:nvPr>
        </p:nvSpPr>
        <p:spPr/>
        <p:txBody>
          <a:bodyPr/>
          <a:lstStyle/>
          <a:p>
            <a:fld id="{3137AE9B-4AAA-4359-B417-EF10A8376A4B}" type="datetimeFigureOut">
              <a:rPr lang="en-GB" smtClean="0"/>
              <a:t>01/03/2023</a:t>
            </a:fld>
            <a:endParaRPr lang="en-GB"/>
          </a:p>
        </p:txBody>
      </p:sp>
      <p:sp>
        <p:nvSpPr>
          <p:cNvPr id="5" name="Footer Placeholder 4">
            <a:extLst>
              <a:ext uri="{FF2B5EF4-FFF2-40B4-BE49-F238E27FC236}">
                <a16:creationId xmlns:a16="http://schemas.microsoft.com/office/drawing/2014/main" id="{D1307C95-091A-E2F6-BDE5-C4F98C3AFB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18927A-8F74-E0E2-9B0D-439F3907D1B5}"/>
              </a:ext>
            </a:extLst>
          </p:cNvPr>
          <p:cNvSpPr>
            <a:spLocks noGrp="1"/>
          </p:cNvSpPr>
          <p:nvPr>
            <p:ph type="sldNum" sz="quarter" idx="12"/>
          </p:nvPr>
        </p:nvSpPr>
        <p:spPr/>
        <p:txBody>
          <a:bodyPr/>
          <a:lstStyle/>
          <a:p>
            <a:fld id="{A4A05E79-D917-4615-9624-9EC09353D9D5}" type="slidenum">
              <a:rPr lang="en-GB" smtClean="0"/>
              <a:t>‹#›</a:t>
            </a:fld>
            <a:endParaRPr lang="en-GB"/>
          </a:p>
        </p:txBody>
      </p:sp>
    </p:spTree>
    <p:extLst>
      <p:ext uri="{BB962C8B-B14F-4D97-AF65-F5344CB8AC3E}">
        <p14:creationId xmlns:p14="http://schemas.microsoft.com/office/powerpoint/2010/main" val="1296180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5B9868-6D64-BE21-B637-D84FDC887E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49DC07C-D7EF-A7ED-ADE4-E00EFFD33C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60B986-CDF5-4A97-CB21-197EAD3BFD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37AE9B-4AAA-4359-B417-EF10A8376A4B}" type="datetimeFigureOut">
              <a:rPr lang="en-GB" smtClean="0"/>
              <a:t>01/03/2023</a:t>
            </a:fld>
            <a:endParaRPr lang="en-GB"/>
          </a:p>
        </p:txBody>
      </p:sp>
      <p:sp>
        <p:nvSpPr>
          <p:cNvPr id="5" name="Footer Placeholder 4">
            <a:extLst>
              <a:ext uri="{FF2B5EF4-FFF2-40B4-BE49-F238E27FC236}">
                <a16:creationId xmlns:a16="http://schemas.microsoft.com/office/drawing/2014/main" id="{EA341F7F-1EEB-B64E-F156-9349B5D25D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787D5A4-2DB3-239A-3C72-0EC26F9A46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A05E79-D917-4615-9624-9EC09353D9D5}" type="slidenum">
              <a:rPr lang="en-GB" smtClean="0"/>
              <a:t>‹#›</a:t>
            </a:fld>
            <a:endParaRPr lang="en-GB"/>
          </a:p>
        </p:txBody>
      </p:sp>
    </p:spTree>
    <p:extLst>
      <p:ext uri="{BB962C8B-B14F-4D97-AF65-F5344CB8AC3E}">
        <p14:creationId xmlns:p14="http://schemas.microsoft.com/office/powerpoint/2010/main" val="18602821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limate-fiction.org/" TargetMode="External"/><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hyperlink" Target="https://www.walker.co.uk/contributors/Lauren-James-14601.aspx" TargetMode="External"/><Relationship Id="rId4" Type="http://schemas.openxmlformats.org/officeDocument/2006/relationships/hyperlink" Target="http://www.laurenejames.co.uk/"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laurenejames.co.uk/interview-answers/"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laurenejames.co.uk/interview-answers/" TargetMode="Externa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hyperlink" Target="mailto:Cecile.Semple@ardingly.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6656780E-A5B7-5E3B-A245-23F6FA48C7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65984"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BA793A8-F31A-53DA-802B-E24A379D1730}"/>
              </a:ext>
            </a:extLst>
          </p:cNvPr>
          <p:cNvSpPr txBox="1"/>
          <p:nvPr/>
        </p:nvSpPr>
        <p:spPr>
          <a:xfrm>
            <a:off x="4795683" y="0"/>
            <a:ext cx="7396317" cy="6309420"/>
          </a:xfrm>
          <a:prstGeom prst="rect">
            <a:avLst/>
          </a:prstGeom>
          <a:noFill/>
        </p:spPr>
        <p:txBody>
          <a:bodyPr wrap="square">
            <a:spAutoFit/>
          </a:bodyPr>
          <a:lstStyle/>
          <a:p>
            <a:pPr algn="ctr"/>
            <a:r>
              <a:rPr lang="en-GB" sz="3200" b="1" i="0" dirty="0">
                <a:effectLst/>
              </a:rPr>
              <a:t>Lauren James </a:t>
            </a:r>
            <a:r>
              <a:rPr lang="en-GB" sz="2000" b="1" i="0" dirty="0">
                <a:effectLst/>
              </a:rPr>
              <a:t>is the twice </a:t>
            </a:r>
            <a:r>
              <a:rPr lang="en-GB" sz="2400" b="1" i="0" dirty="0">
                <a:effectLst/>
              </a:rPr>
              <a:t>Carnegie-nominated author </a:t>
            </a:r>
            <a:r>
              <a:rPr lang="en-GB" sz="2000" b="1" i="0" dirty="0">
                <a:effectLst/>
              </a:rPr>
              <a:t>of </a:t>
            </a:r>
          </a:p>
          <a:p>
            <a:pPr algn="ctr"/>
            <a:r>
              <a:rPr lang="en-GB" sz="2000" b="1" i="1" dirty="0">
                <a:effectLst/>
              </a:rPr>
              <a:t>The Quiet at the End of the World</a:t>
            </a:r>
            <a:r>
              <a:rPr lang="en-GB" sz="2000" b="1" i="0" dirty="0">
                <a:effectLst/>
              </a:rPr>
              <a:t>, </a:t>
            </a:r>
            <a:r>
              <a:rPr lang="en-GB" sz="2000" b="1" i="1" dirty="0">
                <a:effectLst/>
              </a:rPr>
              <a:t>The Loneliest Girl in the Universe</a:t>
            </a:r>
            <a:r>
              <a:rPr lang="en-GB" sz="2000" b="1" i="0" dirty="0">
                <a:effectLst/>
              </a:rPr>
              <a:t>, </a:t>
            </a:r>
            <a:r>
              <a:rPr lang="en-GB" sz="2000" b="1" i="1" dirty="0">
                <a:effectLst/>
              </a:rPr>
              <a:t>The Reckless Afterlife of Harriet Stoker </a:t>
            </a:r>
            <a:r>
              <a:rPr lang="en-GB" sz="2000" b="1" dirty="0">
                <a:effectLst/>
              </a:rPr>
              <a:t>and</a:t>
            </a:r>
            <a:r>
              <a:rPr lang="en-GB" sz="2000" b="1" i="1" dirty="0">
                <a:effectLst/>
              </a:rPr>
              <a:t> The Next Together series. </a:t>
            </a:r>
            <a:endParaRPr lang="en-GB" sz="2000" b="1" i="0" dirty="0">
              <a:effectLst/>
            </a:endParaRPr>
          </a:p>
          <a:p>
            <a:pPr algn="ctr"/>
            <a:r>
              <a:rPr lang="en-GB" sz="2000" b="1" i="0" dirty="0">
                <a:effectLst/>
              </a:rPr>
              <a:t>She sold the rights to her first novel when she was </a:t>
            </a:r>
            <a:r>
              <a:rPr lang="en-GB" sz="2400" b="1" i="0" dirty="0">
                <a:effectLst/>
              </a:rPr>
              <a:t>twenty-one</a:t>
            </a:r>
            <a:r>
              <a:rPr lang="en-GB" sz="2000" b="1" i="0" dirty="0">
                <a:effectLst/>
              </a:rPr>
              <a:t>. </a:t>
            </a:r>
          </a:p>
          <a:p>
            <a:pPr algn="ctr"/>
            <a:r>
              <a:rPr lang="en-GB" sz="2000" b="1" i="0" dirty="0">
                <a:effectLst/>
              </a:rPr>
              <a:t>Lauren teaches </a:t>
            </a:r>
            <a:r>
              <a:rPr lang="en-GB" sz="2400" b="1" i="0" dirty="0">
                <a:effectLst/>
              </a:rPr>
              <a:t>creative writing </a:t>
            </a:r>
            <a:r>
              <a:rPr lang="en-GB" sz="2000" b="1" i="0" dirty="0">
                <a:effectLst/>
              </a:rPr>
              <a:t>and has written articles for numerous publications, including the Guardian and the Children’s Writers and Artist’s Yearbook. </a:t>
            </a:r>
          </a:p>
          <a:p>
            <a:pPr algn="ctr"/>
            <a:r>
              <a:rPr lang="en-GB" sz="2400" b="1" i="0" dirty="0">
                <a:effectLst/>
              </a:rPr>
              <a:t>Her books have sold over fifty thousand copies in the UK </a:t>
            </a:r>
            <a:r>
              <a:rPr lang="en-GB" sz="2000" b="1" i="0" dirty="0">
                <a:effectLst/>
              </a:rPr>
              <a:t>and been translated into five languages worldwide.</a:t>
            </a:r>
          </a:p>
          <a:p>
            <a:pPr algn="ctr"/>
            <a:r>
              <a:rPr lang="en-GB" sz="2000" b="1" i="0" dirty="0">
                <a:effectLst/>
              </a:rPr>
              <a:t> </a:t>
            </a:r>
            <a:r>
              <a:rPr lang="en-GB" sz="2400" b="1" i="0" dirty="0">
                <a:effectLst/>
              </a:rPr>
              <a:t>Lauren is a passionate advocate of STEM further education, and all of her books feature female scientists in prominent roles.</a:t>
            </a:r>
            <a:endParaRPr lang="en-GB" sz="2000" b="1" dirty="0"/>
          </a:p>
          <a:p>
            <a:pPr algn="ctr"/>
            <a:r>
              <a:rPr lang="en-GB" sz="2000" b="1" i="0" dirty="0">
                <a:effectLst/>
              </a:rPr>
              <a:t>Lauren runs the </a:t>
            </a:r>
            <a:r>
              <a:rPr lang="en-GB" sz="3200" b="1" i="0" dirty="0">
                <a:effectLst/>
              </a:rPr>
              <a:t>Climate Fiction Writers League</a:t>
            </a:r>
            <a:r>
              <a:rPr lang="en-GB" sz="2000" b="1" i="0" dirty="0">
                <a:effectLst/>
              </a:rPr>
              <a:t>, which aims at raising awareness of </a:t>
            </a:r>
            <a:r>
              <a:rPr lang="en-GB" sz="2400" b="1" i="0" dirty="0">
                <a:effectLst/>
              </a:rPr>
              <a:t>climate change </a:t>
            </a:r>
            <a:r>
              <a:rPr lang="en-GB" sz="2000" b="1" i="0" dirty="0">
                <a:effectLst/>
              </a:rPr>
              <a:t>and encouraging positive action.</a:t>
            </a:r>
            <a:r>
              <a:rPr lang="en-GB" sz="2000" b="1" i="0" dirty="0">
                <a:solidFill>
                  <a:schemeClr val="accent4">
                    <a:lumMod val="40000"/>
                    <a:lumOff val="60000"/>
                  </a:schemeClr>
                </a:solidFill>
                <a:effectLst/>
              </a:rPr>
              <a:t> </a:t>
            </a:r>
          </a:p>
          <a:p>
            <a:pPr algn="ctr"/>
            <a:r>
              <a:rPr lang="en-GB" sz="2000" b="1" i="0" dirty="0">
                <a:solidFill>
                  <a:schemeClr val="accent6">
                    <a:lumMod val="50000"/>
                  </a:schemeClr>
                </a:solidFill>
                <a:effectLst/>
                <a:hlinkClick r:id="rId3">
                  <a:extLst>
                    <a:ext uri="{A12FA001-AC4F-418D-AE19-62706E023703}">
                      <ahyp:hlinkClr xmlns:ahyp="http://schemas.microsoft.com/office/drawing/2018/hyperlinkcolor" val="tx"/>
                    </a:ext>
                  </a:extLst>
                </a:hlinkClick>
              </a:rPr>
              <a:t>https://climate-fiction.org/</a:t>
            </a:r>
            <a:endParaRPr lang="en-GB" sz="2000" b="1" i="0" dirty="0">
              <a:solidFill>
                <a:schemeClr val="accent6">
                  <a:lumMod val="50000"/>
                </a:schemeClr>
              </a:solidFill>
              <a:effectLst/>
            </a:endParaRPr>
          </a:p>
          <a:p>
            <a:pPr algn="l"/>
            <a:endParaRPr lang="en-GB" sz="1200" b="1" i="0" dirty="0">
              <a:solidFill>
                <a:srgbClr val="777777"/>
              </a:solidFill>
              <a:effectLst/>
            </a:endParaRPr>
          </a:p>
        </p:txBody>
      </p:sp>
      <p:sp>
        <p:nvSpPr>
          <p:cNvPr id="6" name="TextBox 5">
            <a:extLst>
              <a:ext uri="{FF2B5EF4-FFF2-40B4-BE49-F238E27FC236}">
                <a16:creationId xmlns:a16="http://schemas.microsoft.com/office/drawing/2014/main" id="{25CA1537-43D9-D874-807A-ED2FC617C26A}"/>
              </a:ext>
            </a:extLst>
          </p:cNvPr>
          <p:cNvSpPr txBox="1"/>
          <p:nvPr/>
        </p:nvSpPr>
        <p:spPr>
          <a:xfrm>
            <a:off x="4054726" y="6128169"/>
            <a:ext cx="4195917" cy="861774"/>
          </a:xfrm>
          <a:prstGeom prst="rect">
            <a:avLst/>
          </a:prstGeom>
          <a:noFill/>
        </p:spPr>
        <p:txBody>
          <a:bodyPr wrap="square">
            <a:spAutoFit/>
          </a:bodyPr>
          <a:lstStyle/>
          <a:p>
            <a:pPr algn="ctr"/>
            <a:r>
              <a:rPr lang="en-GB" sz="1600" b="1" i="0" dirty="0">
                <a:solidFill>
                  <a:schemeClr val="accent2">
                    <a:lumMod val="50000"/>
                  </a:schemeClr>
                </a:solidFill>
                <a:effectLst/>
                <a:latin typeface="Arial" panose="020B0604020202020204" pitchFamily="34" charset="0"/>
              </a:rPr>
              <a:t>Twitter at @Lauren_E_James </a:t>
            </a:r>
            <a:r>
              <a:rPr lang="en-GB" sz="1600" b="1" i="0" dirty="0">
                <a:solidFill>
                  <a:schemeClr val="accent2">
                    <a:lumMod val="50000"/>
                  </a:schemeClr>
                </a:solidFill>
                <a:effectLst/>
                <a:latin typeface="Arial" panose="020B0604020202020204" pitchFamily="34" charset="0"/>
                <a:hlinkClick r:id="rId4">
                  <a:extLst>
                    <a:ext uri="{A12FA001-AC4F-418D-AE19-62706E023703}">
                      <ahyp:hlinkClr xmlns:ahyp="http://schemas.microsoft.com/office/drawing/2018/hyperlinkcolor" val="tx"/>
                    </a:ext>
                  </a:extLst>
                </a:hlinkClick>
              </a:rPr>
              <a:t>http://www.laurenejames.co.uk</a:t>
            </a:r>
            <a:endParaRPr lang="en-GB" sz="1600" b="1" i="0" dirty="0">
              <a:solidFill>
                <a:schemeClr val="accent2">
                  <a:lumMod val="50000"/>
                </a:schemeClr>
              </a:solidFill>
              <a:effectLst/>
              <a:latin typeface="Arial" panose="020B0604020202020204" pitchFamily="34" charset="0"/>
            </a:endParaRPr>
          </a:p>
          <a:p>
            <a:pPr algn="ctr"/>
            <a:endParaRPr lang="en-GB" b="1" i="0" dirty="0">
              <a:solidFill>
                <a:srgbClr val="C00000"/>
              </a:solidFill>
              <a:effectLst/>
            </a:endParaRPr>
          </a:p>
        </p:txBody>
      </p:sp>
      <p:sp>
        <p:nvSpPr>
          <p:cNvPr id="8" name="TextBox 7">
            <a:extLst>
              <a:ext uri="{FF2B5EF4-FFF2-40B4-BE49-F238E27FC236}">
                <a16:creationId xmlns:a16="http://schemas.microsoft.com/office/drawing/2014/main" id="{B1C7F105-D8A7-6332-E6C0-8CE1B50B95CB}"/>
              </a:ext>
            </a:extLst>
          </p:cNvPr>
          <p:cNvSpPr txBox="1"/>
          <p:nvPr/>
        </p:nvSpPr>
        <p:spPr>
          <a:xfrm>
            <a:off x="8137275" y="6573306"/>
            <a:ext cx="6633235" cy="261610"/>
          </a:xfrm>
          <a:prstGeom prst="rect">
            <a:avLst/>
          </a:prstGeom>
          <a:noFill/>
        </p:spPr>
        <p:txBody>
          <a:bodyPr wrap="square">
            <a:spAutoFit/>
          </a:bodyPr>
          <a:lstStyle/>
          <a:p>
            <a:pPr algn="l"/>
            <a:r>
              <a:rPr lang="en-GB" sz="1100" b="1" i="0" dirty="0">
                <a:solidFill>
                  <a:schemeClr val="accent6">
                    <a:lumMod val="50000"/>
                  </a:schemeClr>
                </a:solidFill>
                <a:effectLst/>
                <a:hlinkClick r:id="rId5">
                  <a:extLst>
                    <a:ext uri="{A12FA001-AC4F-418D-AE19-62706E023703}">
                      <ahyp:hlinkClr xmlns:ahyp="http://schemas.microsoft.com/office/drawing/2018/hyperlinkcolor" val="tx"/>
                    </a:ext>
                  </a:extLst>
                </a:hlinkClick>
              </a:rPr>
              <a:t>https://www.walker.co.uk/contributors/Lauren-James-14601.aspx</a:t>
            </a:r>
            <a:endParaRPr lang="en-GB" sz="1100" b="1" i="0" dirty="0">
              <a:solidFill>
                <a:schemeClr val="accent6">
                  <a:lumMod val="50000"/>
                </a:schemeClr>
              </a:solidFill>
              <a:effectLst/>
            </a:endParaRPr>
          </a:p>
        </p:txBody>
      </p:sp>
    </p:spTree>
    <p:extLst>
      <p:ext uri="{BB962C8B-B14F-4D97-AF65-F5344CB8AC3E}">
        <p14:creationId xmlns:p14="http://schemas.microsoft.com/office/powerpoint/2010/main" val="291373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6B46B5-570A-7E97-024A-4878E1ED7A6A}"/>
              </a:ext>
            </a:extLst>
          </p:cNvPr>
          <p:cNvSpPr txBox="1"/>
          <p:nvPr/>
        </p:nvSpPr>
        <p:spPr>
          <a:xfrm>
            <a:off x="7574502" y="6405728"/>
            <a:ext cx="6096000" cy="646331"/>
          </a:xfrm>
          <a:prstGeom prst="rect">
            <a:avLst/>
          </a:prstGeom>
          <a:noFill/>
        </p:spPr>
        <p:txBody>
          <a:bodyPr wrap="square">
            <a:spAutoFit/>
          </a:bodyPr>
          <a:lstStyle/>
          <a:p>
            <a:r>
              <a:rPr lang="en-GB" dirty="0">
                <a:hlinkClick r:id="rId3"/>
              </a:rPr>
              <a:t>https://laurenejames.co.uk/interview-answers/</a:t>
            </a:r>
            <a:endParaRPr lang="en-GB" dirty="0"/>
          </a:p>
          <a:p>
            <a:endParaRPr lang="en-GB" dirty="0"/>
          </a:p>
        </p:txBody>
      </p:sp>
      <p:sp>
        <p:nvSpPr>
          <p:cNvPr id="5" name="TextBox 4">
            <a:extLst>
              <a:ext uri="{FF2B5EF4-FFF2-40B4-BE49-F238E27FC236}">
                <a16:creationId xmlns:a16="http://schemas.microsoft.com/office/drawing/2014/main" id="{30CA818A-5CFA-0BAA-22EC-2614C7BFEB64}"/>
              </a:ext>
            </a:extLst>
          </p:cNvPr>
          <p:cNvSpPr txBox="1"/>
          <p:nvPr/>
        </p:nvSpPr>
        <p:spPr>
          <a:xfrm>
            <a:off x="200633" y="302200"/>
            <a:ext cx="11991367" cy="7571303"/>
          </a:xfrm>
          <a:prstGeom prst="rect">
            <a:avLst/>
          </a:prstGeom>
          <a:noFill/>
        </p:spPr>
        <p:txBody>
          <a:bodyPr wrap="square">
            <a:spAutoFit/>
          </a:bodyPr>
          <a:lstStyle/>
          <a:p>
            <a:pPr algn="l"/>
            <a:r>
              <a:rPr lang="en-GB" sz="2400" b="1" i="0" u="sng" dirty="0">
                <a:solidFill>
                  <a:srgbClr val="3C2323"/>
                </a:solidFill>
                <a:effectLst/>
                <a:latin typeface="Rubik"/>
              </a:rPr>
              <a:t>What was your favourite book when you were a child?</a:t>
            </a:r>
            <a:endParaRPr lang="en-GB" sz="2400" b="0" i="0" u="sng" dirty="0">
              <a:solidFill>
                <a:srgbClr val="3C2323"/>
              </a:solidFill>
              <a:effectLst/>
              <a:latin typeface="Rubik"/>
            </a:endParaRPr>
          </a:p>
          <a:p>
            <a:pPr algn="l"/>
            <a:r>
              <a:rPr lang="en-GB" sz="2400" b="1" i="1" dirty="0">
                <a:effectLst/>
                <a:latin typeface="Rubik"/>
              </a:rPr>
              <a:t>I loved </a:t>
            </a:r>
            <a:r>
              <a:rPr lang="en-GB" sz="2400" b="1" i="1" dirty="0">
                <a:solidFill>
                  <a:srgbClr val="C00000"/>
                </a:solidFill>
                <a:effectLst/>
                <a:latin typeface="Rubik"/>
              </a:rPr>
              <a:t>Artemis Fowl</a:t>
            </a:r>
            <a:r>
              <a:rPr lang="en-GB" sz="2400" b="1" i="1" dirty="0">
                <a:effectLst/>
                <a:latin typeface="Rubik"/>
              </a:rPr>
              <a:t>,</a:t>
            </a:r>
            <a:r>
              <a:rPr lang="en-GB" sz="2400" b="1" i="1" dirty="0">
                <a:solidFill>
                  <a:srgbClr val="C00000"/>
                </a:solidFill>
                <a:effectLst/>
                <a:latin typeface="Rubik"/>
              </a:rPr>
              <a:t> Narnia</a:t>
            </a:r>
            <a:r>
              <a:rPr lang="en-GB" sz="2400" b="1" i="1" dirty="0">
                <a:effectLst/>
                <a:latin typeface="Rubik"/>
              </a:rPr>
              <a:t>,</a:t>
            </a:r>
            <a:r>
              <a:rPr lang="en-GB" sz="2400" b="1" i="1" dirty="0">
                <a:solidFill>
                  <a:srgbClr val="C00000"/>
                </a:solidFill>
                <a:effectLst/>
                <a:latin typeface="Rubik"/>
              </a:rPr>
              <a:t> His Dark Materials </a:t>
            </a:r>
            <a:r>
              <a:rPr lang="en-GB" sz="2400" b="1" i="1" dirty="0">
                <a:effectLst/>
                <a:latin typeface="Rubik"/>
              </a:rPr>
              <a:t>and the </a:t>
            </a:r>
            <a:r>
              <a:rPr lang="en-GB" sz="2400" b="1" i="1" dirty="0">
                <a:solidFill>
                  <a:srgbClr val="C00000"/>
                </a:solidFill>
                <a:effectLst/>
                <a:latin typeface="Rubik"/>
              </a:rPr>
              <a:t>Old Kingdom trilogy. </a:t>
            </a:r>
            <a:r>
              <a:rPr lang="en-GB" sz="2400" b="1" i="1" dirty="0">
                <a:effectLst/>
                <a:latin typeface="Rubik"/>
              </a:rPr>
              <a:t>Anything with sassy sidekicks, talking animals and a hint of magic had me hooked. And of course, </a:t>
            </a:r>
            <a:r>
              <a:rPr lang="en-GB" sz="2400" b="1" i="1" dirty="0">
                <a:solidFill>
                  <a:srgbClr val="C00000"/>
                </a:solidFill>
                <a:effectLst/>
                <a:latin typeface="Rubik"/>
              </a:rPr>
              <a:t>Harry Potter </a:t>
            </a:r>
            <a:r>
              <a:rPr lang="en-GB" sz="2400" b="1" i="1" dirty="0">
                <a:effectLst/>
                <a:latin typeface="Rubik"/>
              </a:rPr>
              <a:t>– but I think that is a given!</a:t>
            </a:r>
          </a:p>
          <a:p>
            <a:pPr algn="l"/>
            <a:endParaRPr lang="en-GB" sz="2400" u="sng" dirty="0">
              <a:solidFill>
                <a:srgbClr val="3C2323"/>
              </a:solidFill>
              <a:latin typeface="Rubik"/>
            </a:endParaRPr>
          </a:p>
          <a:p>
            <a:pPr algn="l"/>
            <a:r>
              <a:rPr lang="en-GB" sz="2400" b="1" i="0" u="sng" dirty="0">
                <a:solidFill>
                  <a:srgbClr val="3C2323"/>
                </a:solidFill>
                <a:effectLst/>
                <a:latin typeface="Rubik"/>
              </a:rPr>
              <a:t>What’s the best thing about writing for young adults?</a:t>
            </a:r>
            <a:endParaRPr lang="en-GB" sz="2400" b="0" i="0" u="sng" dirty="0">
              <a:solidFill>
                <a:srgbClr val="3C2323"/>
              </a:solidFill>
              <a:effectLst/>
              <a:latin typeface="Rubik"/>
            </a:endParaRPr>
          </a:p>
          <a:p>
            <a:pPr algn="l"/>
            <a:r>
              <a:rPr lang="en-GB" sz="2400" b="1" i="1" dirty="0">
                <a:effectLst/>
                <a:latin typeface="Rubik"/>
              </a:rPr>
              <a:t>I love being able to take a high concept scenario – like being one of the last people to ever exist – and making that relatable for teenagers today. What do you do with your time, knowing that every second of your life is the culmination of the entire history of your ancestors? What kind of person should you be? How can you be an individual without looking ahead or behind you? Should you even try?</a:t>
            </a:r>
          </a:p>
          <a:p>
            <a:pPr algn="l"/>
            <a:r>
              <a:rPr lang="en-GB" sz="2400" b="1" i="1" dirty="0">
                <a:effectLst/>
                <a:latin typeface="Rubik"/>
              </a:rPr>
              <a:t>Those questions are especially relevant to YA fiction – every teenager is wondering who they are, what kind of person they want to grow up to be, and how they can make a difference to the world.</a:t>
            </a:r>
          </a:p>
          <a:p>
            <a:pPr algn="l"/>
            <a:r>
              <a:rPr lang="en-GB" sz="2400" b="1" i="1" dirty="0">
                <a:effectLst/>
                <a:latin typeface="Rubik"/>
              </a:rPr>
              <a:t>The best science fiction uses imaginary scenarios to highlight the issues we face today. Giving teenagers an escape from real life, while also providing some element of comfort and relatability, is the best part of writing YA.</a:t>
            </a:r>
          </a:p>
          <a:p>
            <a:pPr algn="l"/>
            <a:endParaRPr lang="en-GB" sz="2400" u="sng" dirty="0">
              <a:solidFill>
                <a:srgbClr val="3C2323"/>
              </a:solidFill>
              <a:latin typeface="Rubik"/>
            </a:endParaRPr>
          </a:p>
          <a:p>
            <a:pPr algn="l"/>
            <a:endParaRPr lang="en-GB" b="1" i="1" dirty="0">
              <a:solidFill>
                <a:srgbClr val="C00000"/>
              </a:solidFill>
              <a:effectLst/>
              <a:latin typeface="Rubik"/>
            </a:endParaRPr>
          </a:p>
          <a:p>
            <a:pPr algn="l"/>
            <a:endParaRPr lang="en-GB" b="0" i="0" dirty="0">
              <a:solidFill>
                <a:srgbClr val="3C2323"/>
              </a:solidFill>
              <a:effectLst/>
              <a:latin typeface="Rubik"/>
            </a:endParaRPr>
          </a:p>
          <a:p>
            <a:pPr algn="l"/>
            <a:endParaRPr lang="en-GB" b="0" i="0" dirty="0">
              <a:solidFill>
                <a:srgbClr val="3C2323"/>
              </a:solidFill>
              <a:effectLst/>
              <a:latin typeface="Rubik"/>
            </a:endParaRPr>
          </a:p>
        </p:txBody>
      </p:sp>
    </p:spTree>
    <p:extLst>
      <p:ext uri="{BB962C8B-B14F-4D97-AF65-F5344CB8AC3E}">
        <p14:creationId xmlns:p14="http://schemas.microsoft.com/office/powerpoint/2010/main" val="195255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B77AEB-83FB-B144-DED4-04D6C1B7C1A9}"/>
              </a:ext>
            </a:extLst>
          </p:cNvPr>
          <p:cNvSpPr txBox="1"/>
          <p:nvPr/>
        </p:nvSpPr>
        <p:spPr>
          <a:xfrm>
            <a:off x="1176066" y="269991"/>
            <a:ext cx="9995140" cy="2062103"/>
          </a:xfrm>
          <a:prstGeom prst="rect">
            <a:avLst/>
          </a:prstGeom>
          <a:noFill/>
        </p:spPr>
        <p:txBody>
          <a:bodyPr wrap="square">
            <a:spAutoFit/>
          </a:bodyPr>
          <a:lstStyle/>
          <a:p>
            <a:pPr algn="ctr"/>
            <a:r>
              <a:rPr lang="en-GB" sz="3200" b="1" u="sng" dirty="0">
                <a:solidFill>
                  <a:srgbClr val="3C2323"/>
                </a:solidFill>
                <a:effectLst/>
                <a:latin typeface="Rubik"/>
              </a:rPr>
              <a:t>What would you be if not an author?</a:t>
            </a:r>
          </a:p>
          <a:p>
            <a:pPr algn="ctr"/>
            <a:r>
              <a:rPr lang="en-GB" sz="3200" b="1" i="1" dirty="0">
                <a:solidFill>
                  <a:srgbClr val="C00000"/>
                </a:solidFill>
                <a:effectLst/>
                <a:latin typeface="Rubik"/>
              </a:rPr>
              <a:t>I studied Chemistry and Physics at university, so if I hadn’t become a writer, I would probably be a research scientist focusing on physical chemistry. </a:t>
            </a:r>
          </a:p>
        </p:txBody>
      </p:sp>
      <p:pic>
        <p:nvPicPr>
          <p:cNvPr id="1026" name="Picture 2" descr="Physical Chemistry">
            <a:extLst>
              <a:ext uri="{FF2B5EF4-FFF2-40B4-BE49-F238E27FC236}">
                <a16:creationId xmlns:a16="http://schemas.microsoft.com/office/drawing/2014/main" id="{F2DB2F7D-808B-C525-7B96-A0CB4C2632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958" y="2529876"/>
            <a:ext cx="5784084" cy="4137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0300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BF73741-38F9-56E2-09E9-98C1EB96052F}"/>
              </a:ext>
            </a:extLst>
          </p:cNvPr>
          <p:cNvSpPr txBox="1"/>
          <p:nvPr/>
        </p:nvSpPr>
        <p:spPr>
          <a:xfrm>
            <a:off x="186559" y="0"/>
            <a:ext cx="5532129" cy="6924973"/>
          </a:xfrm>
          <a:prstGeom prst="rect">
            <a:avLst/>
          </a:prstGeom>
          <a:noFill/>
        </p:spPr>
        <p:txBody>
          <a:bodyPr wrap="square">
            <a:spAutoFit/>
          </a:bodyPr>
          <a:lstStyle/>
          <a:p>
            <a:pPr algn="l"/>
            <a:endParaRPr lang="en-GB" sz="2400" b="1" u="sng" dirty="0">
              <a:solidFill>
                <a:srgbClr val="3C2323"/>
              </a:solidFill>
              <a:latin typeface="Rubik"/>
            </a:endParaRPr>
          </a:p>
          <a:p>
            <a:pPr algn="l"/>
            <a:r>
              <a:rPr lang="en-GB" sz="2400" b="1" u="sng" dirty="0">
                <a:solidFill>
                  <a:srgbClr val="3C2323"/>
                </a:solidFill>
                <a:latin typeface="Rubik"/>
              </a:rPr>
              <a:t>N</a:t>
            </a:r>
            <a:r>
              <a:rPr lang="en-GB" sz="2400" b="1" i="0" u="sng" dirty="0">
                <a:solidFill>
                  <a:srgbClr val="3C2323"/>
                </a:solidFill>
                <a:effectLst/>
                <a:latin typeface="Rubik"/>
              </a:rPr>
              <a:t>ame three authors that were influential to your work and tell us why</a:t>
            </a:r>
          </a:p>
          <a:p>
            <a:pPr algn="l"/>
            <a:r>
              <a:rPr lang="en-GB" sz="2400" b="1" i="1" dirty="0">
                <a:solidFill>
                  <a:srgbClr val="C00000"/>
                </a:solidFill>
                <a:latin typeface="Rubik"/>
              </a:rPr>
              <a:t>D</a:t>
            </a:r>
            <a:r>
              <a:rPr lang="en-GB" sz="2400" b="1" i="1" dirty="0">
                <a:solidFill>
                  <a:srgbClr val="C00000"/>
                </a:solidFill>
                <a:effectLst/>
                <a:latin typeface="Rubik"/>
              </a:rPr>
              <a:t>ouglas </a:t>
            </a:r>
            <a:r>
              <a:rPr lang="en-GB" sz="2400" b="1" i="1" dirty="0">
                <a:solidFill>
                  <a:srgbClr val="C00000"/>
                </a:solidFill>
                <a:latin typeface="Rubik"/>
              </a:rPr>
              <a:t>A</a:t>
            </a:r>
            <a:r>
              <a:rPr lang="en-GB" sz="2400" b="1" i="1" dirty="0">
                <a:solidFill>
                  <a:srgbClr val="C00000"/>
                </a:solidFill>
                <a:effectLst/>
                <a:latin typeface="Rubik"/>
              </a:rPr>
              <a:t>dams </a:t>
            </a:r>
            <a:r>
              <a:rPr lang="en-GB" sz="2400" b="1" i="1" dirty="0">
                <a:effectLst/>
                <a:latin typeface="Rubik"/>
              </a:rPr>
              <a:t>– ‘The Hitchhikers’ Guide to the Galaxy’, funny sci fi</a:t>
            </a:r>
          </a:p>
          <a:p>
            <a:pPr algn="l"/>
            <a:endParaRPr lang="en-GB" sz="2400" b="1" i="1" dirty="0">
              <a:solidFill>
                <a:srgbClr val="C00000"/>
              </a:solidFill>
              <a:effectLst/>
              <a:latin typeface="Rubik"/>
            </a:endParaRPr>
          </a:p>
          <a:p>
            <a:pPr algn="l"/>
            <a:r>
              <a:rPr lang="en-GB" sz="2400" b="1" i="1" dirty="0">
                <a:solidFill>
                  <a:srgbClr val="C00000"/>
                </a:solidFill>
                <a:latin typeface="Rubik"/>
              </a:rPr>
              <a:t>P</a:t>
            </a:r>
            <a:r>
              <a:rPr lang="en-GB" sz="2400" b="1" i="1" dirty="0">
                <a:solidFill>
                  <a:srgbClr val="C00000"/>
                </a:solidFill>
                <a:effectLst/>
                <a:latin typeface="Rubik"/>
              </a:rPr>
              <a:t>hilip </a:t>
            </a:r>
            <a:r>
              <a:rPr lang="en-GB" sz="2400" b="1" i="1" dirty="0">
                <a:solidFill>
                  <a:srgbClr val="C00000"/>
                </a:solidFill>
                <a:latin typeface="Rubik"/>
              </a:rPr>
              <a:t>P</a:t>
            </a:r>
            <a:r>
              <a:rPr lang="en-GB" sz="2400" b="1" i="1" dirty="0">
                <a:solidFill>
                  <a:srgbClr val="C00000"/>
                </a:solidFill>
                <a:effectLst/>
                <a:latin typeface="Rubik"/>
              </a:rPr>
              <a:t>ullman – </a:t>
            </a:r>
            <a:r>
              <a:rPr lang="en-GB" sz="2400" b="1" i="1" dirty="0">
                <a:effectLst/>
                <a:latin typeface="Rubik"/>
              </a:rPr>
              <a:t>scientific explanations in high concept plots, ‘His Dark Materials’ blew my mind – I couldn’t believe that the fantasy world with talking bears and daemons was actually based on dark matter and science. That was just a complete change of perspective for me, about what writing could and should be.</a:t>
            </a:r>
          </a:p>
          <a:p>
            <a:pPr algn="l"/>
            <a:endParaRPr lang="en-GB" sz="2400" b="1" i="1" dirty="0">
              <a:solidFill>
                <a:srgbClr val="C00000"/>
              </a:solidFill>
              <a:effectLst/>
              <a:latin typeface="Rubik"/>
            </a:endParaRPr>
          </a:p>
          <a:p>
            <a:pPr algn="l"/>
            <a:r>
              <a:rPr lang="en-GB" sz="2400" b="1" i="1" dirty="0">
                <a:solidFill>
                  <a:srgbClr val="C00000"/>
                </a:solidFill>
                <a:latin typeface="Rubik"/>
              </a:rPr>
              <a:t>JK R</a:t>
            </a:r>
            <a:r>
              <a:rPr lang="en-GB" sz="2400" b="1" i="1" dirty="0">
                <a:solidFill>
                  <a:srgbClr val="C00000"/>
                </a:solidFill>
                <a:effectLst/>
                <a:latin typeface="Rubik"/>
              </a:rPr>
              <a:t>owling – </a:t>
            </a:r>
            <a:r>
              <a:rPr lang="en-GB" sz="2400" b="1" i="1" dirty="0">
                <a:effectLst/>
                <a:latin typeface="Rubik"/>
              </a:rPr>
              <a:t>anyone can write a book!</a:t>
            </a:r>
          </a:p>
          <a:p>
            <a:pPr algn="l"/>
            <a:endParaRPr lang="en-GB" sz="2400" b="1" i="1" dirty="0">
              <a:solidFill>
                <a:srgbClr val="C00000"/>
              </a:solidFill>
              <a:effectLst/>
              <a:latin typeface="Rubik"/>
            </a:endParaRPr>
          </a:p>
          <a:p>
            <a:pPr algn="l"/>
            <a:endParaRPr lang="en-GB" b="1" i="1" dirty="0">
              <a:solidFill>
                <a:srgbClr val="C00000"/>
              </a:solidFill>
              <a:effectLst/>
              <a:latin typeface="Rubik"/>
            </a:endParaRPr>
          </a:p>
          <a:p>
            <a:pPr algn="l"/>
            <a:endParaRPr lang="en-GB" b="1" i="1" dirty="0">
              <a:solidFill>
                <a:srgbClr val="C00000"/>
              </a:solidFill>
              <a:effectLst/>
              <a:latin typeface="Rubik"/>
            </a:endParaRPr>
          </a:p>
        </p:txBody>
      </p:sp>
      <p:sp>
        <p:nvSpPr>
          <p:cNvPr id="5" name="TextBox 4">
            <a:extLst>
              <a:ext uri="{FF2B5EF4-FFF2-40B4-BE49-F238E27FC236}">
                <a16:creationId xmlns:a16="http://schemas.microsoft.com/office/drawing/2014/main" id="{E2B21617-34F5-3225-50E6-B764C27CD7A2}"/>
              </a:ext>
            </a:extLst>
          </p:cNvPr>
          <p:cNvSpPr txBox="1"/>
          <p:nvPr/>
        </p:nvSpPr>
        <p:spPr>
          <a:xfrm>
            <a:off x="8908213" y="6524909"/>
            <a:ext cx="3283787" cy="553998"/>
          </a:xfrm>
          <a:prstGeom prst="rect">
            <a:avLst/>
          </a:prstGeom>
          <a:noFill/>
        </p:spPr>
        <p:txBody>
          <a:bodyPr wrap="square">
            <a:spAutoFit/>
          </a:bodyPr>
          <a:lstStyle/>
          <a:p>
            <a:r>
              <a:rPr lang="en-GB" sz="1200" b="1" dirty="0">
                <a:hlinkClick r:id="rId3"/>
              </a:rPr>
              <a:t>https://laurenejames.co.uk/interview-answers/</a:t>
            </a:r>
            <a:endParaRPr lang="en-GB" sz="1200" b="1" dirty="0"/>
          </a:p>
          <a:p>
            <a:endParaRPr lang="en-GB" dirty="0"/>
          </a:p>
        </p:txBody>
      </p:sp>
      <p:pic>
        <p:nvPicPr>
          <p:cNvPr id="2052" name="Picture 4">
            <a:extLst>
              <a:ext uri="{FF2B5EF4-FFF2-40B4-BE49-F238E27FC236}">
                <a16:creationId xmlns:a16="http://schemas.microsoft.com/office/drawing/2014/main" id="{EE6564D7-1D87-69D1-5D45-4E0FD39118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6915" y="317090"/>
            <a:ext cx="1707150" cy="258586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06F1BC02-03D7-4C4D-68A1-EF589EFFCA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17078" y="711589"/>
            <a:ext cx="3165987" cy="316598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3280A83C-C4FE-EFA1-D2DB-237A2CF035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3308735"/>
            <a:ext cx="2625981" cy="3074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7947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014DB7-BD21-F069-DCF0-6362471E78B4}"/>
              </a:ext>
            </a:extLst>
          </p:cNvPr>
          <p:cNvSpPr txBox="1"/>
          <p:nvPr/>
        </p:nvSpPr>
        <p:spPr>
          <a:xfrm>
            <a:off x="399691" y="352597"/>
            <a:ext cx="11392618" cy="6001643"/>
          </a:xfrm>
          <a:prstGeom prst="rect">
            <a:avLst/>
          </a:prstGeom>
          <a:noFill/>
        </p:spPr>
        <p:txBody>
          <a:bodyPr wrap="square">
            <a:spAutoFit/>
          </a:bodyPr>
          <a:lstStyle/>
          <a:p>
            <a:pPr algn="ctr"/>
            <a:r>
              <a:rPr lang="en-GB" sz="2400" b="1" i="1" dirty="0">
                <a:effectLst/>
                <a:latin typeface="Rubik"/>
              </a:rPr>
              <a:t>“Personally, I am attracted to</a:t>
            </a:r>
            <a:r>
              <a:rPr lang="en-GB" sz="3200" b="1" i="1" dirty="0">
                <a:effectLst/>
                <a:latin typeface="Rubik"/>
              </a:rPr>
              <a:t> YA </a:t>
            </a:r>
            <a:r>
              <a:rPr lang="en-GB" sz="2400" b="1" i="1" dirty="0">
                <a:effectLst/>
                <a:latin typeface="Rubik"/>
              </a:rPr>
              <a:t>because it gives me things that simply aren’t available in Adult fiction. I joke that as a teenager I read adult fiction, and as an adult I read teenager fiction. That’s completely true, and I’ve spoken to many people with the same experiences. </a:t>
            </a:r>
          </a:p>
          <a:p>
            <a:pPr algn="ctr"/>
            <a:r>
              <a:rPr lang="en-GB" sz="2400" b="1" i="1" dirty="0">
                <a:effectLst/>
                <a:latin typeface="Rubik"/>
              </a:rPr>
              <a:t>I want to read </a:t>
            </a:r>
            <a:r>
              <a:rPr lang="en-GB" sz="3200" b="1" i="1" dirty="0">
                <a:effectLst/>
                <a:latin typeface="Rubik"/>
              </a:rPr>
              <a:t>diverse, fresh and socially conscious stories which represent the reality of the world I live in.</a:t>
            </a:r>
            <a:r>
              <a:rPr lang="en-GB" sz="2400" b="1" i="1" dirty="0">
                <a:effectLst/>
                <a:latin typeface="Rubik"/>
              </a:rPr>
              <a:t> I really wasn’t finding that in the Literary Fiction I was reading. </a:t>
            </a:r>
            <a:r>
              <a:rPr lang="en-GB" sz="3200" b="1" i="1" dirty="0">
                <a:effectLst/>
                <a:latin typeface="Rubik"/>
              </a:rPr>
              <a:t>YA is on the cutting edge of fiction, taking risks to do new things which other areas of publishing have never done.</a:t>
            </a:r>
            <a:br>
              <a:rPr lang="en-GB" sz="2400" b="1" i="1" dirty="0"/>
            </a:br>
            <a:r>
              <a:rPr lang="en-GB" sz="2400" b="1" i="1" dirty="0">
                <a:effectLst/>
                <a:latin typeface="Rubik"/>
              </a:rPr>
              <a:t>The YA reading community is so </a:t>
            </a:r>
            <a:r>
              <a:rPr lang="en-GB" sz="3200" b="1" i="1" dirty="0">
                <a:effectLst/>
                <a:latin typeface="Rubik"/>
              </a:rPr>
              <a:t>passionate and socially aware</a:t>
            </a:r>
            <a:r>
              <a:rPr lang="en-GB" sz="2400" b="1" i="1" dirty="0">
                <a:effectLst/>
                <a:latin typeface="Rubik"/>
              </a:rPr>
              <a:t>, and that demand online for better and more respectful diversity has encouraged more publishers to buy diverse books, meaning that </a:t>
            </a:r>
            <a:r>
              <a:rPr lang="en-GB" sz="3200" b="1" i="1" dirty="0">
                <a:effectLst/>
                <a:latin typeface="Rubik"/>
              </a:rPr>
              <a:t>YA books are on the forefront of change. </a:t>
            </a:r>
            <a:r>
              <a:rPr lang="en-GB" sz="2400" b="1" i="1" dirty="0">
                <a:effectLst/>
                <a:latin typeface="Rubik"/>
              </a:rPr>
              <a:t>”</a:t>
            </a:r>
            <a:endParaRPr lang="en-GB" sz="2400" b="1" i="1" dirty="0"/>
          </a:p>
        </p:txBody>
      </p:sp>
    </p:spTree>
    <p:extLst>
      <p:ext uri="{BB962C8B-B14F-4D97-AF65-F5344CB8AC3E}">
        <p14:creationId xmlns:p14="http://schemas.microsoft.com/office/powerpoint/2010/main" val="3659955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1CCA16F4-0EA6-7D14-62A0-AE013E71CE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3187" y="0"/>
            <a:ext cx="446881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43D797E-214A-1B3C-C3B0-E8C570C6212D}"/>
              </a:ext>
            </a:extLst>
          </p:cNvPr>
          <p:cNvSpPr txBox="1"/>
          <p:nvPr/>
        </p:nvSpPr>
        <p:spPr>
          <a:xfrm>
            <a:off x="356558" y="548124"/>
            <a:ext cx="6958642" cy="5632311"/>
          </a:xfrm>
          <a:prstGeom prst="rect">
            <a:avLst/>
          </a:prstGeom>
          <a:noFill/>
        </p:spPr>
        <p:txBody>
          <a:bodyPr wrap="square">
            <a:spAutoFit/>
          </a:bodyPr>
          <a:lstStyle/>
          <a:p>
            <a:pPr algn="ctr"/>
            <a:r>
              <a:rPr lang="en-GB" sz="2400" b="1" i="0" dirty="0">
                <a:effectLst/>
              </a:rPr>
              <a:t>A powerful and epic debut novel about fate and the timelessness of first love. </a:t>
            </a:r>
          </a:p>
          <a:p>
            <a:pPr algn="ctr"/>
            <a:r>
              <a:rPr lang="en-GB" sz="2400" b="1" i="0" dirty="0">
                <a:effectLst/>
              </a:rPr>
              <a:t>Katherine and Matthew are destined to be born again and again. Each time their presence changes history for the better, and each time, they fall hopelessly in love, only to be tragically separated.</a:t>
            </a:r>
          </a:p>
          <a:p>
            <a:pPr algn="ctr"/>
            <a:endParaRPr lang="en-GB" sz="2400" b="1" dirty="0"/>
          </a:p>
          <a:p>
            <a:pPr algn="ctr"/>
            <a:r>
              <a:rPr lang="en-GB" sz="2400" b="1" i="0" dirty="0">
                <a:effectLst/>
              </a:rPr>
              <a:t> How many times can you lose the person you love? For Matthew and Katherine it is again and again, over and over, century after century. But why do they keep coming back? How many times must they die to save the world? What else must they achieve before they can be left to live and love in peace? </a:t>
            </a:r>
          </a:p>
          <a:p>
            <a:pPr algn="ctr"/>
            <a:endParaRPr lang="en-GB" sz="2400" b="1" i="0" dirty="0">
              <a:effectLst/>
            </a:endParaRPr>
          </a:p>
          <a:p>
            <a:pPr algn="ctr"/>
            <a:r>
              <a:rPr lang="en-GB" sz="2400" b="1" i="0" dirty="0">
                <a:effectLst/>
              </a:rPr>
              <a:t>Maybe the next together will be different…</a:t>
            </a:r>
            <a:endParaRPr lang="en-GB" sz="2400" b="1" dirty="0"/>
          </a:p>
        </p:txBody>
      </p:sp>
    </p:spTree>
    <p:extLst>
      <p:ext uri="{BB962C8B-B14F-4D97-AF65-F5344CB8AC3E}">
        <p14:creationId xmlns:p14="http://schemas.microsoft.com/office/powerpoint/2010/main" val="3668758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8AA69FC0-F95A-8A4D-8BAB-7574511D91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46881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72C8882-774F-6FBC-C815-0F24DAD051A7}"/>
              </a:ext>
            </a:extLst>
          </p:cNvPr>
          <p:cNvSpPr txBox="1"/>
          <p:nvPr/>
        </p:nvSpPr>
        <p:spPr>
          <a:xfrm>
            <a:off x="4681268" y="530872"/>
            <a:ext cx="7171426" cy="5632311"/>
          </a:xfrm>
          <a:prstGeom prst="rect">
            <a:avLst/>
          </a:prstGeom>
          <a:noFill/>
        </p:spPr>
        <p:txBody>
          <a:bodyPr wrap="square">
            <a:spAutoFit/>
          </a:bodyPr>
          <a:lstStyle/>
          <a:p>
            <a:pPr algn="ctr"/>
            <a:r>
              <a:rPr lang="en-GB" sz="2400" b="1" i="0" dirty="0">
                <a:effectLst/>
              </a:rPr>
              <a:t>The epic conclusion to Lauren James’ debut </a:t>
            </a:r>
            <a:r>
              <a:rPr lang="en-GB" sz="2400" b="1" i="1" dirty="0">
                <a:effectLst/>
              </a:rPr>
              <a:t>The Next Together </a:t>
            </a:r>
            <a:r>
              <a:rPr lang="en-GB" sz="2400" b="1" i="0" dirty="0">
                <a:effectLst/>
              </a:rPr>
              <a:t>about true love and reincarnation. </a:t>
            </a:r>
          </a:p>
          <a:p>
            <a:pPr algn="ctr"/>
            <a:endParaRPr lang="en-GB" sz="2400" b="1" dirty="0"/>
          </a:p>
          <a:p>
            <a:pPr algn="ctr"/>
            <a:r>
              <a:rPr lang="en-GB" sz="2400" b="1" i="0" dirty="0">
                <a:effectLst/>
              </a:rPr>
              <a:t>Sixteen years ago, after a scandal that rocked the world, teenagers Katherine and Matthew vanished without a trace. </a:t>
            </a:r>
          </a:p>
          <a:p>
            <a:pPr algn="ctr"/>
            <a:r>
              <a:rPr lang="en-GB" sz="2400" b="1" i="0" dirty="0">
                <a:effectLst/>
              </a:rPr>
              <a:t>Now Clove Sutcliffe is determined to find her long lost relatives… </a:t>
            </a:r>
          </a:p>
          <a:p>
            <a:pPr algn="ctr"/>
            <a:r>
              <a:rPr lang="en-GB" sz="2400" b="1" i="0" dirty="0">
                <a:effectLst/>
              </a:rPr>
              <a:t>But where do you start looking for a couple who seem to have been reincarnated at every key moment in history? Who were Kate and Matt? Why were they born again and again? And who is the mysterious Ella, who keeps appearing at every turn in Clove's investigation? For Clove, there is a mystery to solve in the past and a love to find in the future.</a:t>
            </a:r>
            <a:endParaRPr lang="en-GB" sz="2400" b="1" dirty="0"/>
          </a:p>
        </p:txBody>
      </p:sp>
    </p:spTree>
    <p:extLst>
      <p:ext uri="{BB962C8B-B14F-4D97-AF65-F5344CB8AC3E}">
        <p14:creationId xmlns:p14="http://schemas.microsoft.com/office/powerpoint/2010/main" val="4050196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5BBED635-A0D7-0DC1-7F86-0CDE89F92F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9537" y="0"/>
            <a:ext cx="446246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42A55C9-6083-CB95-BAA1-7F4D32836BAF}"/>
              </a:ext>
            </a:extLst>
          </p:cNvPr>
          <p:cNvSpPr txBox="1"/>
          <p:nvPr/>
        </p:nvSpPr>
        <p:spPr>
          <a:xfrm>
            <a:off x="149524" y="244880"/>
            <a:ext cx="7556740" cy="3477875"/>
          </a:xfrm>
          <a:prstGeom prst="rect">
            <a:avLst/>
          </a:prstGeom>
          <a:noFill/>
        </p:spPr>
        <p:txBody>
          <a:bodyPr wrap="square">
            <a:spAutoFit/>
          </a:bodyPr>
          <a:lstStyle/>
          <a:p>
            <a:pPr algn="ctr"/>
            <a:r>
              <a:rPr lang="en-GB" sz="2000" b="1" i="0" dirty="0">
                <a:solidFill>
                  <a:srgbClr val="0F1111"/>
                </a:solidFill>
                <a:effectLst/>
              </a:rPr>
              <a:t>Can you fall in love with someone you've never met, never even spoken to – someone who is light years away? </a:t>
            </a:r>
          </a:p>
          <a:p>
            <a:pPr algn="ctr"/>
            <a:r>
              <a:rPr lang="en-GB" sz="2000" b="1" i="0" dirty="0">
                <a:solidFill>
                  <a:srgbClr val="0F1111"/>
                </a:solidFill>
                <a:effectLst/>
              </a:rPr>
              <a:t>Romy Silvers is the only surviving crew-member of a spaceship travelling to a new planet, on a mission to establish a second home for humanity. </a:t>
            </a:r>
          </a:p>
          <a:p>
            <a:pPr algn="ctr"/>
            <a:r>
              <a:rPr lang="en-GB" sz="2000" b="1" i="0" dirty="0">
                <a:solidFill>
                  <a:srgbClr val="0F1111"/>
                </a:solidFill>
                <a:effectLst/>
              </a:rPr>
              <a:t>Alone in space, she is the loneliest girl in the universe until she hears about a new ship which has launched from Earth – with a single passenger on board. A boy called J. Their only communication is via email – and due to the distance between them, their messages take months to transmit. And yet Romy finds herself falling in love, but what does she really know about J?</a:t>
            </a:r>
            <a:endParaRPr lang="en-GB" sz="2000" b="1" dirty="0"/>
          </a:p>
        </p:txBody>
      </p:sp>
      <p:sp>
        <p:nvSpPr>
          <p:cNvPr id="6" name="TextBox 5">
            <a:extLst>
              <a:ext uri="{FF2B5EF4-FFF2-40B4-BE49-F238E27FC236}">
                <a16:creationId xmlns:a16="http://schemas.microsoft.com/office/drawing/2014/main" id="{157BE611-4336-A65E-D647-FBE6AE0B8D56}"/>
              </a:ext>
            </a:extLst>
          </p:cNvPr>
          <p:cNvSpPr txBox="1"/>
          <p:nvPr/>
        </p:nvSpPr>
        <p:spPr>
          <a:xfrm>
            <a:off x="1614712" y="3889392"/>
            <a:ext cx="4787390" cy="923330"/>
          </a:xfrm>
          <a:prstGeom prst="rect">
            <a:avLst/>
          </a:prstGeom>
          <a:noFill/>
        </p:spPr>
        <p:txBody>
          <a:bodyPr wrap="square">
            <a:spAutoFit/>
          </a:bodyPr>
          <a:lstStyle/>
          <a:p>
            <a:pPr algn="ctr"/>
            <a:r>
              <a:rPr lang="en-GB" b="1" i="0" dirty="0">
                <a:solidFill>
                  <a:srgbClr val="C00000"/>
                </a:solidFill>
                <a:effectLst/>
              </a:rPr>
              <a:t>Nominated for the 2019 Carnegie medal</a:t>
            </a:r>
            <a:br>
              <a:rPr lang="en-GB" b="0" i="0" dirty="0">
                <a:solidFill>
                  <a:srgbClr val="C00000"/>
                </a:solidFill>
                <a:effectLst/>
              </a:rPr>
            </a:br>
            <a:br>
              <a:rPr lang="en-GB" b="0" i="0" dirty="0">
                <a:solidFill>
                  <a:srgbClr val="C00000"/>
                </a:solidFill>
                <a:effectLst/>
              </a:rPr>
            </a:br>
            <a:r>
              <a:rPr lang="en-GB" b="1" i="0" dirty="0">
                <a:solidFill>
                  <a:srgbClr val="C00000"/>
                </a:solidFill>
                <a:effectLst/>
              </a:rPr>
              <a:t>Shortlisted for the STEAM Children’s Book Prize</a:t>
            </a:r>
            <a:endParaRPr lang="en-GB" dirty="0">
              <a:solidFill>
                <a:srgbClr val="C00000"/>
              </a:solidFill>
            </a:endParaRPr>
          </a:p>
        </p:txBody>
      </p:sp>
      <p:sp>
        <p:nvSpPr>
          <p:cNvPr id="8" name="TextBox 7">
            <a:extLst>
              <a:ext uri="{FF2B5EF4-FFF2-40B4-BE49-F238E27FC236}">
                <a16:creationId xmlns:a16="http://schemas.microsoft.com/office/drawing/2014/main" id="{FCD2B1F8-CA1C-7820-BCDA-85F836C26D4A}"/>
              </a:ext>
            </a:extLst>
          </p:cNvPr>
          <p:cNvSpPr txBox="1"/>
          <p:nvPr/>
        </p:nvSpPr>
        <p:spPr>
          <a:xfrm>
            <a:off x="826698" y="5412791"/>
            <a:ext cx="6363418" cy="1200329"/>
          </a:xfrm>
          <a:prstGeom prst="rect">
            <a:avLst/>
          </a:prstGeom>
          <a:noFill/>
        </p:spPr>
        <p:txBody>
          <a:bodyPr wrap="square">
            <a:spAutoFit/>
          </a:bodyPr>
          <a:lstStyle/>
          <a:p>
            <a:pPr algn="ctr"/>
            <a:r>
              <a:rPr lang="en-GB" b="1" i="0" dirty="0">
                <a:solidFill>
                  <a:schemeClr val="accent6">
                    <a:lumMod val="75000"/>
                  </a:schemeClr>
                </a:solidFill>
                <a:effectLst/>
              </a:rPr>
              <a:t>“The Loneliest Girl in the Universe is shocking and brutal and has the best twist I've ever read. The sinister realism of Romy's situation is as terrifying as it is gripping, and I was rooting for her from beginning to end.” ― </a:t>
            </a:r>
            <a:r>
              <a:rPr lang="en-GB" b="1" i="1" dirty="0">
                <a:solidFill>
                  <a:schemeClr val="accent6">
                    <a:lumMod val="75000"/>
                  </a:schemeClr>
                </a:solidFill>
                <a:effectLst/>
              </a:rPr>
              <a:t>Alice </a:t>
            </a:r>
            <a:r>
              <a:rPr lang="en-GB" b="1" i="1" dirty="0" err="1">
                <a:solidFill>
                  <a:schemeClr val="accent6">
                    <a:lumMod val="75000"/>
                  </a:schemeClr>
                </a:solidFill>
                <a:effectLst/>
              </a:rPr>
              <a:t>Oseman</a:t>
            </a:r>
            <a:endParaRPr lang="en-GB" b="1" dirty="0">
              <a:solidFill>
                <a:schemeClr val="accent6">
                  <a:lumMod val="75000"/>
                </a:schemeClr>
              </a:solidFill>
            </a:endParaRPr>
          </a:p>
        </p:txBody>
      </p:sp>
    </p:spTree>
    <p:extLst>
      <p:ext uri="{BB962C8B-B14F-4D97-AF65-F5344CB8AC3E}">
        <p14:creationId xmlns:p14="http://schemas.microsoft.com/office/powerpoint/2010/main" val="2731631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683F6A0C-390B-2CCA-AC2F-44B7E12818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471987"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5CD39D8-CAB4-DE8D-E5ED-40D45140AD7A}"/>
              </a:ext>
            </a:extLst>
          </p:cNvPr>
          <p:cNvSpPr txBox="1"/>
          <p:nvPr/>
        </p:nvSpPr>
        <p:spPr>
          <a:xfrm>
            <a:off x="4692770" y="434059"/>
            <a:ext cx="7320951" cy="4154984"/>
          </a:xfrm>
          <a:prstGeom prst="rect">
            <a:avLst/>
          </a:prstGeom>
          <a:noFill/>
        </p:spPr>
        <p:txBody>
          <a:bodyPr wrap="square">
            <a:spAutoFit/>
          </a:bodyPr>
          <a:lstStyle/>
          <a:p>
            <a:pPr algn="ctr"/>
            <a:r>
              <a:rPr lang="en-GB" sz="2400" b="1" i="0" dirty="0">
                <a:solidFill>
                  <a:srgbClr val="0F1111"/>
                </a:solidFill>
                <a:effectLst/>
              </a:rPr>
              <a:t>How far would you go to save those you love? </a:t>
            </a:r>
          </a:p>
          <a:p>
            <a:pPr algn="ctr"/>
            <a:r>
              <a:rPr lang="en-GB" sz="2400" b="1" i="0" dirty="0" err="1">
                <a:solidFill>
                  <a:srgbClr val="0F1111"/>
                </a:solidFill>
                <a:effectLst/>
              </a:rPr>
              <a:t>Lowrie</a:t>
            </a:r>
            <a:r>
              <a:rPr lang="en-GB" sz="2400" b="1" i="0" dirty="0">
                <a:solidFill>
                  <a:srgbClr val="0F1111"/>
                </a:solidFill>
                <a:effectLst/>
              </a:rPr>
              <a:t> and Shen are the youngest people on the planet after a virus caused global infertility. </a:t>
            </a:r>
          </a:p>
          <a:p>
            <a:pPr algn="ctr"/>
            <a:r>
              <a:rPr lang="en-GB" sz="2400" b="1" i="0" dirty="0">
                <a:solidFill>
                  <a:srgbClr val="0F1111"/>
                </a:solidFill>
                <a:effectLst/>
              </a:rPr>
              <a:t>Closeted in a pocket of London and doted upon by a small, ageing community, the pair spend their days </a:t>
            </a:r>
            <a:r>
              <a:rPr lang="en-GB" sz="2400" b="1" i="0" dirty="0" err="1">
                <a:solidFill>
                  <a:srgbClr val="0F1111"/>
                </a:solidFill>
                <a:effectLst/>
              </a:rPr>
              <a:t>mudlarking</a:t>
            </a:r>
            <a:r>
              <a:rPr lang="en-GB" sz="2400" b="1" i="0" dirty="0">
                <a:solidFill>
                  <a:srgbClr val="0F1111"/>
                </a:solidFill>
                <a:effectLst/>
              </a:rPr>
              <a:t> and looking for treasure – until a secret is uncovered that threatens not only their family but humanity’s entire existence. </a:t>
            </a:r>
          </a:p>
          <a:p>
            <a:pPr algn="ctr"/>
            <a:r>
              <a:rPr lang="en-GB" sz="2400" b="1" i="0" dirty="0">
                <a:solidFill>
                  <a:srgbClr val="0F1111"/>
                </a:solidFill>
                <a:effectLst/>
              </a:rPr>
              <a:t>Now </a:t>
            </a:r>
            <a:r>
              <a:rPr lang="en-GB" sz="2400" b="1" i="0" dirty="0" err="1">
                <a:solidFill>
                  <a:srgbClr val="0F1111"/>
                </a:solidFill>
                <a:effectLst/>
              </a:rPr>
              <a:t>Lowrie</a:t>
            </a:r>
            <a:r>
              <a:rPr lang="en-GB" sz="2400" b="1" i="0" dirty="0">
                <a:solidFill>
                  <a:srgbClr val="0F1111"/>
                </a:solidFill>
                <a:effectLst/>
              </a:rPr>
              <a:t> and Shen face an impossible choice: in the quiet at the end of the world, </a:t>
            </a:r>
            <a:r>
              <a:rPr lang="en-GB" sz="2400" b="1" i="1" dirty="0">
                <a:solidFill>
                  <a:srgbClr val="0F1111"/>
                </a:solidFill>
                <a:effectLst/>
              </a:rPr>
              <a:t>they must decide what to sacrifice to save the whole human race...</a:t>
            </a:r>
            <a:endParaRPr lang="en-GB" sz="2400" b="1" dirty="0"/>
          </a:p>
        </p:txBody>
      </p:sp>
      <p:sp>
        <p:nvSpPr>
          <p:cNvPr id="6" name="TextBox 5">
            <a:extLst>
              <a:ext uri="{FF2B5EF4-FFF2-40B4-BE49-F238E27FC236}">
                <a16:creationId xmlns:a16="http://schemas.microsoft.com/office/drawing/2014/main" id="{1DC91CF8-49DB-1CFB-CCA9-ECF7B120356C}"/>
              </a:ext>
            </a:extLst>
          </p:cNvPr>
          <p:cNvSpPr txBox="1"/>
          <p:nvPr/>
        </p:nvSpPr>
        <p:spPr>
          <a:xfrm>
            <a:off x="6173637" y="5090871"/>
            <a:ext cx="4359216" cy="1200329"/>
          </a:xfrm>
          <a:prstGeom prst="rect">
            <a:avLst/>
          </a:prstGeom>
          <a:noFill/>
        </p:spPr>
        <p:txBody>
          <a:bodyPr wrap="square">
            <a:spAutoFit/>
          </a:bodyPr>
          <a:lstStyle/>
          <a:p>
            <a:pPr algn="ctr"/>
            <a:r>
              <a:rPr lang="en-GB" sz="2400" b="1" i="0" dirty="0">
                <a:solidFill>
                  <a:srgbClr val="C00000"/>
                </a:solidFill>
                <a:effectLst/>
                <a:latin typeface="Amazon Ember"/>
              </a:rPr>
              <a:t>Shortlisted for the YA Book Prize</a:t>
            </a:r>
            <a:br>
              <a:rPr lang="en-GB" sz="2400" dirty="0">
                <a:solidFill>
                  <a:srgbClr val="C00000"/>
                </a:solidFill>
              </a:rPr>
            </a:br>
            <a:br>
              <a:rPr lang="en-GB" sz="2400" dirty="0">
                <a:solidFill>
                  <a:srgbClr val="C00000"/>
                </a:solidFill>
              </a:rPr>
            </a:br>
            <a:r>
              <a:rPr lang="en-GB" sz="2400" b="1" i="0" dirty="0">
                <a:solidFill>
                  <a:srgbClr val="C00000"/>
                </a:solidFill>
                <a:effectLst/>
                <a:latin typeface="Amazon Ember"/>
              </a:rPr>
              <a:t>Winner of the RED Book Award</a:t>
            </a:r>
            <a:endParaRPr lang="en-GB" sz="2400" dirty="0">
              <a:solidFill>
                <a:srgbClr val="C00000"/>
              </a:solidFill>
            </a:endParaRPr>
          </a:p>
        </p:txBody>
      </p:sp>
    </p:spTree>
    <p:extLst>
      <p:ext uri="{BB962C8B-B14F-4D97-AF65-F5344CB8AC3E}">
        <p14:creationId xmlns:p14="http://schemas.microsoft.com/office/powerpoint/2010/main" val="2900142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8912B909-A710-8830-025A-C1CA976646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3187" y="0"/>
            <a:ext cx="446881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1F4FC74-5EE7-B6AF-D3B0-F97E2FDFE9C8}"/>
              </a:ext>
            </a:extLst>
          </p:cNvPr>
          <p:cNvSpPr txBox="1"/>
          <p:nvPr/>
        </p:nvSpPr>
        <p:spPr>
          <a:xfrm>
            <a:off x="0" y="5180019"/>
            <a:ext cx="7815532" cy="1477328"/>
          </a:xfrm>
          <a:prstGeom prst="rect">
            <a:avLst/>
          </a:prstGeom>
          <a:noFill/>
        </p:spPr>
        <p:txBody>
          <a:bodyPr wrap="square">
            <a:spAutoFit/>
          </a:bodyPr>
          <a:lstStyle/>
          <a:p>
            <a:pPr algn="ctr"/>
            <a:r>
              <a:rPr lang="en-GB" b="1" i="0" dirty="0">
                <a:solidFill>
                  <a:srgbClr val="C00000"/>
                </a:solidFill>
                <a:effectLst/>
              </a:rPr>
              <a:t>Shortlisted for the 2021 </a:t>
            </a:r>
            <a:r>
              <a:rPr lang="en-GB" b="1" i="0" dirty="0" err="1">
                <a:solidFill>
                  <a:srgbClr val="C00000"/>
                </a:solidFill>
                <a:effectLst/>
              </a:rPr>
              <a:t>CrimeFest</a:t>
            </a:r>
            <a:r>
              <a:rPr lang="en-GB" b="1" i="0" dirty="0">
                <a:solidFill>
                  <a:srgbClr val="C00000"/>
                </a:solidFill>
                <a:effectLst/>
              </a:rPr>
              <a:t> Award for Best Crime Novel for Young Adults</a:t>
            </a:r>
            <a:br>
              <a:rPr lang="en-GB" b="0" i="0" dirty="0">
                <a:solidFill>
                  <a:srgbClr val="C00000"/>
                </a:solidFill>
                <a:effectLst/>
              </a:rPr>
            </a:br>
            <a:br>
              <a:rPr lang="en-GB" b="0" i="0" dirty="0">
                <a:solidFill>
                  <a:srgbClr val="C00000"/>
                </a:solidFill>
                <a:effectLst/>
              </a:rPr>
            </a:br>
            <a:r>
              <a:rPr lang="en-GB" b="1" i="0" dirty="0">
                <a:solidFill>
                  <a:srgbClr val="C00000"/>
                </a:solidFill>
                <a:effectLst/>
              </a:rPr>
              <a:t>Shortlisted for the 2022 Grampian Children’s Book Award</a:t>
            </a:r>
            <a:br>
              <a:rPr lang="en-GB" b="0" i="0" dirty="0">
                <a:solidFill>
                  <a:srgbClr val="C00000"/>
                </a:solidFill>
                <a:effectLst/>
              </a:rPr>
            </a:br>
            <a:br>
              <a:rPr lang="en-GB" b="0" i="0" dirty="0">
                <a:solidFill>
                  <a:srgbClr val="C00000"/>
                </a:solidFill>
                <a:effectLst/>
              </a:rPr>
            </a:br>
            <a:r>
              <a:rPr lang="en-GB" b="1" i="0" dirty="0">
                <a:solidFill>
                  <a:srgbClr val="C00000"/>
                </a:solidFill>
                <a:effectLst/>
              </a:rPr>
              <a:t>“Lauren James is a genius.” SFX Magazine</a:t>
            </a:r>
            <a:endParaRPr lang="en-GB" dirty="0">
              <a:solidFill>
                <a:srgbClr val="C00000"/>
              </a:solidFill>
            </a:endParaRPr>
          </a:p>
        </p:txBody>
      </p:sp>
      <p:sp>
        <p:nvSpPr>
          <p:cNvPr id="6" name="TextBox 5">
            <a:extLst>
              <a:ext uri="{FF2B5EF4-FFF2-40B4-BE49-F238E27FC236}">
                <a16:creationId xmlns:a16="http://schemas.microsoft.com/office/drawing/2014/main" id="{65DE12BF-17F7-C585-E5F0-6CC7B7136B06}"/>
              </a:ext>
            </a:extLst>
          </p:cNvPr>
          <p:cNvSpPr txBox="1"/>
          <p:nvPr/>
        </p:nvSpPr>
        <p:spPr>
          <a:xfrm>
            <a:off x="255917" y="85719"/>
            <a:ext cx="7303697" cy="4893647"/>
          </a:xfrm>
          <a:prstGeom prst="rect">
            <a:avLst/>
          </a:prstGeom>
          <a:noFill/>
        </p:spPr>
        <p:txBody>
          <a:bodyPr wrap="square">
            <a:spAutoFit/>
          </a:bodyPr>
          <a:lstStyle/>
          <a:p>
            <a:pPr algn="ctr"/>
            <a:r>
              <a:rPr lang="en-GB" sz="2400" b="1" i="0" dirty="0">
                <a:solidFill>
                  <a:srgbClr val="0F1111"/>
                </a:solidFill>
                <a:effectLst/>
              </a:rPr>
              <a:t>What if death is only the beginning? </a:t>
            </a:r>
          </a:p>
          <a:p>
            <a:pPr algn="ctr"/>
            <a:endParaRPr lang="en-GB" sz="2400" b="1" i="0" dirty="0">
              <a:solidFill>
                <a:srgbClr val="0F1111"/>
              </a:solidFill>
              <a:effectLst/>
            </a:endParaRPr>
          </a:p>
          <a:p>
            <a:pPr algn="ctr"/>
            <a:r>
              <a:rPr lang="en-GB" sz="2400" b="1" i="0" dirty="0">
                <a:solidFill>
                  <a:srgbClr val="0F1111"/>
                </a:solidFill>
                <a:effectLst/>
              </a:rPr>
              <a:t>When Harriet Stoker dies after falling from a balcony in a long-abandoned building, she discovers a world of ghosts with magical powers – shape-shifting, hypnosis, even the ability to possess the living. </a:t>
            </a:r>
          </a:p>
          <a:p>
            <a:pPr algn="ctr"/>
            <a:endParaRPr lang="en-GB" sz="2400" b="1" i="0" dirty="0">
              <a:solidFill>
                <a:srgbClr val="0F1111"/>
              </a:solidFill>
              <a:effectLst/>
            </a:endParaRPr>
          </a:p>
          <a:p>
            <a:pPr algn="ctr"/>
            <a:r>
              <a:rPr lang="en-GB" sz="2400" b="1" i="0" dirty="0">
                <a:solidFill>
                  <a:srgbClr val="0F1111"/>
                </a:solidFill>
                <a:effectLst/>
              </a:rPr>
              <a:t>Felix, Kasper, Rima and Leah welcome her into their world, eager to make friends with the new arrival. </a:t>
            </a:r>
          </a:p>
          <a:p>
            <a:pPr algn="ctr"/>
            <a:r>
              <a:rPr lang="en-GB" sz="2400" b="1" i="0" dirty="0">
                <a:solidFill>
                  <a:srgbClr val="0F1111"/>
                </a:solidFill>
                <a:effectLst/>
              </a:rPr>
              <a:t>Yet Harriet is more interested in unleashing her own power, even if it means destroying everyone around her. But when all of eternity is at stake, the afterlife can be a dangerous place to make an enemy.</a:t>
            </a:r>
            <a:endParaRPr lang="en-GB" sz="2400" b="1" dirty="0"/>
          </a:p>
        </p:txBody>
      </p:sp>
    </p:spTree>
    <p:extLst>
      <p:ext uri="{BB962C8B-B14F-4D97-AF65-F5344CB8AC3E}">
        <p14:creationId xmlns:p14="http://schemas.microsoft.com/office/powerpoint/2010/main" val="1759755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1026" name="Picture 2" descr="Green rising">
            <a:extLst>
              <a:ext uri="{FF2B5EF4-FFF2-40B4-BE49-F238E27FC236}">
                <a16:creationId xmlns:a16="http://schemas.microsoft.com/office/drawing/2014/main" id="{C183D2FA-17A3-E6E8-F5F7-F396A46D4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9807" y="0"/>
            <a:ext cx="4482193"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104C07F-595E-1E4C-5CFA-FEEDA1355E61}"/>
              </a:ext>
            </a:extLst>
          </p:cNvPr>
          <p:cNvSpPr txBox="1"/>
          <p:nvPr/>
        </p:nvSpPr>
        <p:spPr>
          <a:xfrm>
            <a:off x="149525" y="217467"/>
            <a:ext cx="7378460" cy="5324535"/>
          </a:xfrm>
          <a:prstGeom prst="rect">
            <a:avLst/>
          </a:prstGeom>
          <a:noFill/>
        </p:spPr>
        <p:txBody>
          <a:bodyPr wrap="square">
            <a:spAutoFit/>
          </a:bodyPr>
          <a:lstStyle/>
          <a:p>
            <a:pPr algn="ctr"/>
            <a:r>
              <a:rPr lang="en-GB" sz="2000" b="1" i="0" dirty="0">
                <a:solidFill>
                  <a:srgbClr val="C00000"/>
                </a:solidFill>
                <a:effectLst/>
                <a:latin typeface="Calibri" panose="020F0502020204030204" pitchFamily="34" charset="0"/>
              </a:rPr>
              <a:t>Gabrielle</a:t>
            </a:r>
            <a:r>
              <a:rPr lang="en-GB" sz="2000" b="1" i="0" dirty="0">
                <a:solidFill>
                  <a:srgbClr val="002060"/>
                </a:solidFill>
                <a:effectLst/>
                <a:latin typeface="Calibri" panose="020F0502020204030204" pitchFamily="34" charset="0"/>
              </a:rPr>
              <a:t> is a climate-change activist who shoots to fame when she becomes the first teenager to display a supernatural ability to grow plants from her skin. </a:t>
            </a:r>
            <a:r>
              <a:rPr lang="en-GB" sz="2000" b="1" i="0" dirty="0">
                <a:solidFill>
                  <a:srgbClr val="C00000"/>
                </a:solidFill>
                <a:effectLst/>
                <a:latin typeface="Calibri" panose="020F0502020204030204" pitchFamily="34" charset="0"/>
              </a:rPr>
              <a:t>Hester</a:t>
            </a:r>
            <a:r>
              <a:rPr lang="en-GB" sz="2000" b="1" i="0" dirty="0">
                <a:solidFill>
                  <a:srgbClr val="002060"/>
                </a:solidFill>
                <a:effectLst/>
                <a:latin typeface="Calibri" panose="020F0502020204030204" pitchFamily="34" charset="0"/>
              </a:rPr>
              <a:t> is the millionaire daughter of an oil tycoon and the face of the family business. </a:t>
            </a:r>
            <a:r>
              <a:rPr lang="en-GB" sz="2000" b="1" i="0" dirty="0">
                <a:solidFill>
                  <a:srgbClr val="C00000"/>
                </a:solidFill>
                <a:effectLst/>
                <a:latin typeface="Calibri" panose="020F0502020204030204" pitchFamily="34" charset="0"/>
              </a:rPr>
              <a:t>Theo</a:t>
            </a:r>
            <a:r>
              <a:rPr lang="en-GB" sz="2000" b="1" i="0" dirty="0">
                <a:solidFill>
                  <a:srgbClr val="002060"/>
                </a:solidFill>
                <a:effectLst/>
                <a:latin typeface="Calibri" panose="020F0502020204030204" pitchFamily="34" charset="0"/>
              </a:rPr>
              <a:t> comes from a long line of fishermen, but his parents are struggling to make ends meet.</a:t>
            </a:r>
            <a:r>
              <a:rPr lang="en-GB" sz="2000" b="1" i="0" dirty="0">
                <a:solidFill>
                  <a:srgbClr val="002060"/>
                </a:solidFill>
                <a:effectLst/>
                <a:latin typeface="WordVisiCarriageReturn_MSFontService"/>
              </a:rPr>
              <a:t> </a:t>
            </a:r>
            <a:br>
              <a:rPr lang="en-GB" sz="2000" b="1" i="0" dirty="0">
                <a:solidFill>
                  <a:srgbClr val="002060"/>
                </a:solidFill>
                <a:effectLst/>
                <a:latin typeface="WordVisiCarriageReturn_MSFontService"/>
              </a:rPr>
            </a:br>
            <a:r>
              <a:rPr lang="en-GB" sz="2000" b="1" i="0" dirty="0">
                <a:solidFill>
                  <a:srgbClr val="002060"/>
                </a:solidFill>
                <a:effectLst/>
                <a:latin typeface="WordVisiCarriageReturn_MSFontService"/>
              </a:rPr>
              <a:t> </a:t>
            </a:r>
            <a:r>
              <a:rPr lang="en-GB" sz="2000" b="1" dirty="0">
                <a:solidFill>
                  <a:srgbClr val="002060"/>
                </a:solidFill>
                <a:latin typeface="WordVisiCarriageReturn_MSFontService"/>
              </a:rPr>
              <a:t>W</a:t>
            </a:r>
            <a:r>
              <a:rPr lang="en-GB" sz="2000" b="1" i="0" dirty="0">
                <a:solidFill>
                  <a:srgbClr val="002060"/>
                </a:solidFill>
                <a:effectLst/>
                <a:latin typeface="Calibri" panose="020F0502020204030204" pitchFamily="34" charset="0"/>
              </a:rPr>
              <a:t>hen Hester and Theo join Gabrielle and legions of other teenagers around the world in developing the strange new "</a:t>
            </a:r>
            <a:r>
              <a:rPr lang="en-GB" sz="2000" b="1" i="0" dirty="0" err="1">
                <a:solidFill>
                  <a:srgbClr val="C00000"/>
                </a:solidFill>
                <a:effectLst/>
                <a:latin typeface="Calibri" panose="020F0502020204030204" pitchFamily="34" charset="0"/>
              </a:rPr>
              <a:t>Greenfingers</a:t>
            </a:r>
            <a:r>
              <a:rPr lang="en-GB" sz="2000" b="1" i="0" dirty="0">
                <a:solidFill>
                  <a:srgbClr val="002060"/>
                </a:solidFill>
                <a:effectLst/>
                <a:latin typeface="Calibri" panose="020F0502020204030204" pitchFamily="34" charset="0"/>
              </a:rPr>
              <a:t>" power, it becomes clear that to use their ability for good, they'll need to learn to work together. But in a time of widespread corruption and greed, there are plenty of profit-hungry organizations who want to use the </a:t>
            </a:r>
            <a:r>
              <a:rPr lang="en-GB" sz="2000" b="1" i="0" dirty="0" err="1">
                <a:solidFill>
                  <a:srgbClr val="002060"/>
                </a:solidFill>
                <a:effectLst/>
                <a:latin typeface="Calibri" panose="020F0502020204030204" pitchFamily="34" charset="0"/>
              </a:rPr>
              <a:t>Greenfingers</a:t>
            </a:r>
            <a:r>
              <a:rPr lang="en-GB" sz="2000" b="1" i="0" dirty="0">
                <a:solidFill>
                  <a:srgbClr val="002060"/>
                </a:solidFill>
                <a:effectLst/>
                <a:latin typeface="Calibri" panose="020F0502020204030204" pitchFamily="34" charset="0"/>
              </a:rPr>
              <a:t> for their own ends. And not everyone would like to see the Earth saved...</a:t>
            </a:r>
            <a:r>
              <a:rPr lang="en-GB" sz="2000" b="1" i="0" dirty="0">
                <a:solidFill>
                  <a:srgbClr val="002060"/>
                </a:solidFill>
                <a:effectLst/>
                <a:latin typeface="WordVisiCarriageReturn_MSFontService"/>
              </a:rPr>
              <a:t> </a:t>
            </a:r>
            <a:br>
              <a:rPr lang="en-GB" sz="2000" b="1" i="0" dirty="0">
                <a:solidFill>
                  <a:srgbClr val="002060"/>
                </a:solidFill>
                <a:effectLst/>
                <a:latin typeface="WordVisiCarriageReturn_MSFontService"/>
              </a:rPr>
            </a:br>
            <a:endParaRPr lang="en-GB" sz="2000" b="1" i="0" dirty="0">
              <a:solidFill>
                <a:schemeClr val="accent6">
                  <a:lumMod val="75000"/>
                </a:schemeClr>
              </a:solidFill>
              <a:effectLst/>
              <a:latin typeface="WordVisiCarriageReturn_MSFontService"/>
            </a:endParaRPr>
          </a:p>
          <a:p>
            <a:pPr algn="ctr"/>
            <a:r>
              <a:rPr lang="en-GB" sz="2000" b="1" i="0" dirty="0">
                <a:solidFill>
                  <a:schemeClr val="accent6">
                    <a:lumMod val="75000"/>
                  </a:schemeClr>
                </a:solidFill>
                <a:effectLst/>
                <a:latin typeface="Rubik"/>
              </a:rPr>
              <a:t>A Young Adult climate change thriller about nature, geoengineering and civil disobedience in the face of overwhelming corporate negligence.</a:t>
            </a:r>
            <a:r>
              <a:rPr lang="en-GB" sz="2000" b="1" i="0" dirty="0">
                <a:solidFill>
                  <a:schemeClr val="accent6">
                    <a:lumMod val="75000"/>
                  </a:schemeClr>
                </a:solidFill>
                <a:effectLst/>
                <a:latin typeface="WordVisiCarriageReturn_MSFontService"/>
              </a:rPr>
              <a:t> </a:t>
            </a:r>
            <a:br>
              <a:rPr lang="en-GB" sz="2000" b="1" i="0" dirty="0">
                <a:solidFill>
                  <a:srgbClr val="002060"/>
                </a:solidFill>
                <a:effectLst/>
                <a:latin typeface="WordVisiCarriageReturn_MSFontService"/>
              </a:rPr>
            </a:br>
            <a:endParaRPr lang="en-GB" sz="2000" b="1" dirty="0">
              <a:solidFill>
                <a:srgbClr val="002060"/>
              </a:solidFill>
            </a:endParaRPr>
          </a:p>
        </p:txBody>
      </p:sp>
      <p:sp>
        <p:nvSpPr>
          <p:cNvPr id="5" name="TextBox 4">
            <a:extLst>
              <a:ext uri="{FF2B5EF4-FFF2-40B4-BE49-F238E27FC236}">
                <a16:creationId xmlns:a16="http://schemas.microsoft.com/office/drawing/2014/main" id="{73A413EF-1734-36E6-9911-AEB287551317}"/>
              </a:ext>
            </a:extLst>
          </p:cNvPr>
          <p:cNvSpPr txBox="1"/>
          <p:nvPr/>
        </p:nvSpPr>
        <p:spPr>
          <a:xfrm>
            <a:off x="315198" y="5965779"/>
            <a:ext cx="7303698" cy="369332"/>
          </a:xfrm>
          <a:prstGeom prst="rect">
            <a:avLst/>
          </a:prstGeom>
          <a:noFill/>
        </p:spPr>
        <p:txBody>
          <a:bodyPr wrap="square">
            <a:spAutoFit/>
          </a:bodyPr>
          <a:lstStyle/>
          <a:p>
            <a:pPr algn="ctr"/>
            <a:r>
              <a:rPr lang="en-GB" b="1" i="0" dirty="0">
                <a:solidFill>
                  <a:srgbClr val="C00000"/>
                </a:solidFill>
                <a:effectLst/>
                <a:latin typeface="Rubik"/>
              </a:rPr>
              <a:t>“A terrifically bold and original take on climate fiction” – The Bookseller</a:t>
            </a:r>
            <a:endParaRPr lang="en-GB" b="1" dirty="0">
              <a:solidFill>
                <a:srgbClr val="C00000"/>
              </a:solidFill>
            </a:endParaRPr>
          </a:p>
        </p:txBody>
      </p:sp>
      <p:sp>
        <p:nvSpPr>
          <p:cNvPr id="7" name="TextBox 6">
            <a:extLst>
              <a:ext uri="{FF2B5EF4-FFF2-40B4-BE49-F238E27FC236}">
                <a16:creationId xmlns:a16="http://schemas.microsoft.com/office/drawing/2014/main" id="{AF0A419A-CEDB-FAEF-44B7-65F1826921D1}"/>
              </a:ext>
            </a:extLst>
          </p:cNvPr>
          <p:cNvSpPr txBox="1"/>
          <p:nvPr/>
        </p:nvSpPr>
        <p:spPr>
          <a:xfrm>
            <a:off x="828136" y="6407603"/>
            <a:ext cx="6096000" cy="369332"/>
          </a:xfrm>
          <a:prstGeom prst="rect">
            <a:avLst/>
          </a:prstGeom>
          <a:noFill/>
        </p:spPr>
        <p:txBody>
          <a:bodyPr wrap="square">
            <a:spAutoFit/>
          </a:bodyPr>
          <a:lstStyle/>
          <a:p>
            <a:pPr algn="ctr"/>
            <a:r>
              <a:rPr lang="en-GB" b="1" i="0" dirty="0">
                <a:solidFill>
                  <a:srgbClr val="C00000"/>
                </a:solidFill>
                <a:effectLst/>
                <a:latin typeface="Rubik"/>
              </a:rPr>
              <a:t>“A smart, brilliantly realised call to arms.” – The Guardian</a:t>
            </a:r>
            <a:endParaRPr lang="en-GB" b="1" dirty="0">
              <a:solidFill>
                <a:srgbClr val="C00000"/>
              </a:solidFill>
            </a:endParaRPr>
          </a:p>
        </p:txBody>
      </p:sp>
      <p:sp>
        <p:nvSpPr>
          <p:cNvPr id="9" name="TextBox 8">
            <a:extLst>
              <a:ext uri="{FF2B5EF4-FFF2-40B4-BE49-F238E27FC236}">
                <a16:creationId xmlns:a16="http://schemas.microsoft.com/office/drawing/2014/main" id="{B0923823-CF2A-A369-E5E0-00001AA16769}"/>
              </a:ext>
            </a:extLst>
          </p:cNvPr>
          <p:cNvSpPr txBox="1"/>
          <p:nvPr/>
        </p:nvSpPr>
        <p:spPr>
          <a:xfrm>
            <a:off x="149525" y="5234225"/>
            <a:ext cx="7303698" cy="646331"/>
          </a:xfrm>
          <a:prstGeom prst="rect">
            <a:avLst/>
          </a:prstGeom>
          <a:noFill/>
        </p:spPr>
        <p:txBody>
          <a:bodyPr wrap="square">
            <a:spAutoFit/>
          </a:bodyPr>
          <a:lstStyle/>
          <a:p>
            <a:pPr algn="ctr"/>
            <a:r>
              <a:rPr lang="en-GB" b="1" i="0" dirty="0">
                <a:solidFill>
                  <a:srgbClr val="C00000"/>
                </a:solidFill>
                <a:effectLst/>
                <a:latin typeface="Rubik"/>
              </a:rPr>
              <a:t>Finalist of the Hollywood Climate Summit 2022 Writing Climate </a:t>
            </a:r>
            <a:r>
              <a:rPr lang="en-GB" b="1" i="0" dirty="0" err="1">
                <a:solidFill>
                  <a:srgbClr val="C00000"/>
                </a:solidFill>
                <a:effectLst/>
                <a:latin typeface="Rubik"/>
              </a:rPr>
              <a:t>Pitchfest</a:t>
            </a:r>
            <a:r>
              <a:rPr lang="en-GB" b="1" i="0" dirty="0">
                <a:solidFill>
                  <a:srgbClr val="C00000"/>
                </a:solidFill>
                <a:effectLst/>
                <a:latin typeface="Rubik"/>
              </a:rPr>
              <a:t> for Film and TV</a:t>
            </a:r>
            <a:endParaRPr lang="en-GB" dirty="0">
              <a:solidFill>
                <a:srgbClr val="C00000"/>
              </a:solidFill>
            </a:endParaRPr>
          </a:p>
        </p:txBody>
      </p:sp>
    </p:spTree>
    <p:extLst>
      <p:ext uri="{BB962C8B-B14F-4D97-AF65-F5344CB8AC3E}">
        <p14:creationId xmlns:p14="http://schemas.microsoft.com/office/powerpoint/2010/main" val="820708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9D297F-2EFC-BDF4-9D78-B320BF8E8908}"/>
              </a:ext>
            </a:extLst>
          </p:cNvPr>
          <p:cNvSpPr txBox="1"/>
          <p:nvPr/>
        </p:nvSpPr>
        <p:spPr>
          <a:xfrm>
            <a:off x="1359158" y="2823770"/>
            <a:ext cx="9772261" cy="369332"/>
          </a:xfrm>
          <a:prstGeom prst="rect">
            <a:avLst/>
          </a:prstGeom>
          <a:noFill/>
        </p:spPr>
        <p:txBody>
          <a:bodyPr wrap="square" rtlCol="0">
            <a:spAutoFit/>
          </a:bodyPr>
          <a:lstStyle/>
          <a:p>
            <a:r>
              <a:rPr lang="en-GB" dirty="0"/>
              <a:t>Teaching resources created by Cecile Semple at Ardingly College (</a:t>
            </a:r>
            <a:r>
              <a:rPr lang="en-GB" dirty="0">
                <a:hlinkClick r:id="rId2"/>
              </a:rPr>
              <a:t>Cecile.Semple@ardingly.com</a:t>
            </a:r>
            <a:r>
              <a:rPr lang="en-GB" dirty="0"/>
              <a:t>) </a:t>
            </a:r>
          </a:p>
        </p:txBody>
      </p:sp>
    </p:spTree>
    <p:extLst>
      <p:ext uri="{BB962C8B-B14F-4D97-AF65-F5344CB8AC3E}">
        <p14:creationId xmlns:p14="http://schemas.microsoft.com/office/powerpoint/2010/main" val="672300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49749</TotalTime>
  <Words>1642</Words>
  <Application>Microsoft Office PowerPoint</Application>
  <PresentationFormat>Widescreen</PresentationFormat>
  <Paragraphs>67</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Amazon Ember</vt:lpstr>
      <vt:lpstr>Arial</vt:lpstr>
      <vt:lpstr>Calibri</vt:lpstr>
      <vt:lpstr>Calibri Light</vt:lpstr>
      <vt:lpstr>Rubik</vt:lpstr>
      <vt:lpstr>WordVisiCarriageReturn_MSFontService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Cecile Semple</dc:creator>
  <cp:lastModifiedBy>Lauren James</cp:lastModifiedBy>
  <cp:revision>5</cp:revision>
  <dcterms:created xsi:type="dcterms:W3CDTF">2022-06-29T18:57:20Z</dcterms:created>
  <dcterms:modified xsi:type="dcterms:W3CDTF">2023-03-01T13:30:20Z</dcterms:modified>
</cp:coreProperties>
</file>